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notesMasterIdLst>
    <p:notesMasterId r:id="rId37"/>
  </p:notesMasterIdLst>
  <p:sldIdLst>
    <p:sldId id="298" r:id="rId2"/>
    <p:sldId id="256" r:id="rId3"/>
    <p:sldId id="258" r:id="rId4"/>
    <p:sldId id="259" r:id="rId5"/>
    <p:sldId id="260" r:id="rId6"/>
    <p:sldId id="263" r:id="rId7"/>
    <p:sldId id="265" r:id="rId8"/>
    <p:sldId id="266" r:id="rId9"/>
    <p:sldId id="268" r:id="rId10"/>
    <p:sldId id="269" r:id="rId11"/>
    <p:sldId id="267" r:id="rId12"/>
    <p:sldId id="270" r:id="rId13"/>
    <p:sldId id="282" r:id="rId14"/>
    <p:sldId id="273" r:id="rId15"/>
    <p:sldId id="274" r:id="rId16"/>
    <p:sldId id="275" r:id="rId17"/>
    <p:sldId id="276" r:id="rId18"/>
    <p:sldId id="277" r:id="rId19"/>
    <p:sldId id="278" r:id="rId20"/>
    <p:sldId id="280" r:id="rId21"/>
    <p:sldId id="272" r:id="rId22"/>
    <p:sldId id="283" r:id="rId23"/>
    <p:sldId id="284" r:id="rId24"/>
    <p:sldId id="285" r:id="rId25"/>
    <p:sldId id="286" r:id="rId26"/>
    <p:sldId id="288" r:id="rId27"/>
    <p:sldId id="289" r:id="rId28"/>
    <p:sldId id="290" r:id="rId29"/>
    <p:sldId id="291" r:id="rId30"/>
    <p:sldId id="292" r:id="rId31"/>
    <p:sldId id="296" r:id="rId32"/>
    <p:sldId id="297" r:id="rId33"/>
    <p:sldId id="293" r:id="rId34"/>
    <p:sldId id="294" r:id="rId35"/>
    <p:sldId id="295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3399F94C-0FC6-439A-8AB1-98ECB158D370}">
          <p14:sldIdLst>
            <p14:sldId id="298"/>
            <p14:sldId id="256"/>
            <p14:sldId id="258"/>
            <p14:sldId id="259"/>
            <p14:sldId id="260"/>
            <p14:sldId id="263"/>
            <p14:sldId id="265"/>
            <p14:sldId id="266"/>
            <p14:sldId id="268"/>
            <p14:sldId id="269"/>
            <p14:sldId id="267"/>
            <p14:sldId id="270"/>
            <p14:sldId id="282"/>
            <p14:sldId id="273"/>
            <p14:sldId id="274"/>
            <p14:sldId id="275"/>
            <p14:sldId id="276"/>
            <p14:sldId id="277"/>
            <p14:sldId id="278"/>
            <p14:sldId id="280"/>
            <p14:sldId id="272"/>
            <p14:sldId id="283"/>
            <p14:sldId id="284"/>
            <p14:sldId id="285"/>
            <p14:sldId id="286"/>
            <p14:sldId id="288"/>
            <p14:sldId id="289"/>
            <p14:sldId id="290"/>
            <p14:sldId id="291"/>
            <p14:sldId id="292"/>
            <p14:sldId id="296"/>
            <p14:sldId id="297"/>
            <p14:sldId id="293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hamed Soliman" initials="MS" lastIdx="1" clrIdx="0">
    <p:extLst>
      <p:ext uri="{19B8F6BF-5375-455C-9EA6-DF929625EA0E}">
        <p15:presenceInfo xmlns:p15="http://schemas.microsoft.com/office/powerpoint/2012/main" userId="618add387b9b9e4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196" autoAdjust="0"/>
  </p:normalViewPr>
  <p:slideViewPr>
    <p:cSldViewPr snapToGrid="0">
      <p:cViewPr varScale="1">
        <p:scale>
          <a:sx n="68" d="100"/>
          <a:sy n="68" d="100"/>
        </p:scale>
        <p:origin x="22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M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7F711-B29C-4A7E-98AC-D67699A664C1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M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61F7E-C7CC-4CB1-8FEF-CFDFDA46AA95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1066419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M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1F7E-C7CC-4CB1-8FEF-CFDFDA46AA95}" type="slidenum">
              <a:rPr lang="en-UM" smtClean="0"/>
              <a:t>18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793840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M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861F7E-C7CC-4CB1-8FEF-CFDFDA46AA95}" type="slidenum">
              <a:rPr lang="en-UM" smtClean="0"/>
              <a:t>24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2272361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239303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3536628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1909903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2596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1622213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16947996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2626099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17078748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662099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2460377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12571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2505567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4133965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3825340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1566441235"/>
      </p:ext>
    </p:extLst>
  </p:cSld>
  <p:clrMapOvr>
    <a:masterClrMapping/>
  </p:clrMapOvr>
  <p:transition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130698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4284645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5D95F4-AEAB-4339-BF5F-873CED6F5839}" type="datetimeFigureOut">
              <a:rPr lang="en-UM" smtClean="0"/>
              <a:t>3/13/2025</a:t>
            </a:fld>
            <a:endParaRPr lang="en-U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B932D-E527-4BE5-B7B8-DA46757E9732}" type="slidenum">
              <a:rPr lang="en-UM" smtClean="0"/>
              <a:t>‹#›</a:t>
            </a:fld>
            <a:endParaRPr lang="en-UM"/>
          </a:p>
        </p:txBody>
      </p:sp>
    </p:spTree>
    <p:extLst>
      <p:ext uri="{BB962C8B-B14F-4D97-AF65-F5344CB8AC3E}">
        <p14:creationId xmlns:p14="http://schemas.microsoft.com/office/powerpoint/2010/main" val="20168941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</p:sldLayoutIdLst>
  <p:transition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05154-19B7-A765-5B79-AECD71DA7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9799" y="2694510"/>
            <a:ext cx="7452402" cy="2149915"/>
          </a:xfrm>
        </p:spPr>
        <p:txBody>
          <a:bodyPr>
            <a:normAutofit fontScale="90000"/>
          </a:bodyPr>
          <a:lstStyle/>
          <a:p>
            <a:br>
              <a:rPr lang="en-US" sz="6600" b="0" i="0" cap="none" dirty="0">
                <a:effectLst/>
                <a:latin typeface="Footlight MT Light" panose="0204060206030A020304" pitchFamily="18" charset="0"/>
              </a:rPr>
            </a:br>
            <a:br>
              <a:rPr lang="en-US" sz="6600" b="0" i="0" cap="none" dirty="0">
                <a:effectLst/>
                <a:latin typeface="Footlight MT Light" panose="0204060206030A020304" pitchFamily="18" charset="0"/>
              </a:rPr>
            </a:br>
            <a:r>
              <a:rPr lang="en-US" sz="6700" b="0" i="0" cap="none" dirty="0">
                <a:effectLst/>
                <a:latin typeface="Arial Rounded MT Bold" panose="020F0704030504030204" pitchFamily="34" charset="0"/>
              </a:rPr>
              <a:t>Concurrency In Dart</a:t>
            </a:r>
            <a:br>
              <a:rPr lang="en-US" b="0" i="0" dirty="0">
                <a:solidFill>
                  <a:srgbClr val="212121"/>
                </a:solidFill>
                <a:effectLst/>
                <a:latin typeface="Footlight MT Light" panose="0204060206030A020304" pitchFamily="18" charset="0"/>
              </a:rPr>
            </a:br>
            <a:endParaRPr lang="en-UM" dirty="0">
              <a:latin typeface="Footlight MT Light" panose="0204060206030A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358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5301E-6706-7402-4992-87F40E38F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16074-3C9A-E954-142E-51D945B5A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i="0" cap="none" dirty="0">
                <a:solidFill>
                  <a:srgbClr val="F8FAFF"/>
                </a:solidFill>
                <a:effectLst/>
                <a:latin typeface="+mn-lt"/>
              </a:rPr>
              <a:t>Some major problems in multi-threading</a:t>
            </a:r>
            <a:endParaRPr lang="en-UM" sz="32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0BC44-3082-93BF-849F-C94B51BD9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0B0F0"/>
                </a:solidFill>
                <a:effectLst/>
                <a:latin typeface="Inter"/>
              </a:rPr>
              <a:t>Deadlocks: </a:t>
            </a:r>
            <a:r>
              <a:rPr lang="en-US" b="0" i="0" dirty="0">
                <a:solidFill>
                  <a:srgbClr val="F8FAFF"/>
                </a:solidFill>
                <a:effectLst/>
                <a:latin typeface="Inter"/>
              </a:rPr>
              <a:t>Two or more threads block forever, each waiting for a resource held by the other.</a:t>
            </a:r>
            <a:endParaRPr lang="en-US" b="1" i="0" dirty="0">
              <a:solidFill>
                <a:srgbClr val="00B0F0"/>
              </a:solidFill>
              <a:effectLst/>
              <a:latin typeface="Inter"/>
            </a:endParaRPr>
          </a:p>
          <a:p>
            <a:r>
              <a:rPr lang="en-US" i="0" dirty="0">
                <a:solidFill>
                  <a:srgbClr val="00B0F0"/>
                </a:solidFill>
                <a:effectLst/>
                <a:latin typeface="Inter"/>
              </a:rPr>
              <a:t>Example:</a:t>
            </a:r>
          </a:p>
          <a:p>
            <a:pPr marL="0" indent="0">
              <a:buNone/>
            </a:pPr>
            <a:r>
              <a:rPr lang="en-US" dirty="0"/>
              <a:t>                  </a:t>
            </a:r>
            <a:r>
              <a:rPr lang="en-US" sz="18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// Thread 1: Locks Resource A, then waits for Resource B.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                       // Thread 2: Locks Resource B, then waits for Resource A.</a:t>
            </a:r>
            <a:endParaRPr lang="en-UM" sz="1800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pic>
        <p:nvPicPr>
          <p:cNvPr id="7" name="WhatsApp Video 2025-03-07 at 03.53.51_7cef386c">
            <a:hlinkClick r:id="" action="ppaction://media"/>
            <a:extLst>
              <a:ext uri="{FF2B5EF4-FFF2-40B4-BE49-F238E27FC236}">
                <a16:creationId xmlns:a16="http://schemas.microsoft.com/office/drawing/2014/main" id="{2E87F002-5262-F9D0-45DC-8438CCBD17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06570" y="2720050"/>
            <a:ext cx="2052799" cy="3656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39345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BA88-5538-6445-A8DB-BA6B4C1FA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308652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+mn-lt"/>
              </a:rPr>
              <a:t>D</a:t>
            </a:r>
            <a:r>
              <a:rPr lang="en-US" sz="4800" cap="none" dirty="0">
                <a:latin typeface="+mn-lt"/>
              </a:rPr>
              <a:t>art</a:t>
            </a:r>
            <a:endParaRPr lang="en-UM" sz="5400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DB699F-A2D6-D64D-3FB2-CA4ADDA6E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0" y="1918252"/>
            <a:ext cx="6145510" cy="387294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F8FAFF"/>
                </a:solidFill>
                <a:effectLst/>
                <a:latin typeface="Inter"/>
              </a:rPr>
              <a:t>Dart is a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Inter"/>
              </a:rPr>
              <a:t>single-threaded</a:t>
            </a:r>
            <a:r>
              <a:rPr lang="en-US" sz="2400" b="0" i="0" dirty="0">
                <a:solidFill>
                  <a:srgbClr val="F8FAFF"/>
                </a:solidFill>
                <a:effectLst/>
                <a:latin typeface="Inter"/>
              </a:rPr>
              <a:t> language that relies on an </a:t>
            </a:r>
            <a:r>
              <a:rPr lang="en-US" sz="2400" b="1" i="0" dirty="0">
                <a:solidFill>
                  <a:srgbClr val="00B0F0"/>
                </a:solidFill>
                <a:effectLst/>
                <a:latin typeface="Inter"/>
              </a:rPr>
              <a:t>event loop</a:t>
            </a:r>
            <a:r>
              <a:rPr lang="en-US" sz="2400" b="0" i="0" dirty="0">
                <a:solidFill>
                  <a:srgbClr val="00B0F0"/>
                </a:solidFill>
                <a:effectLst/>
                <a:latin typeface="Inter"/>
              </a:rPr>
              <a:t> </a:t>
            </a:r>
            <a:r>
              <a:rPr lang="en-US" sz="2400" b="0" i="0" dirty="0">
                <a:solidFill>
                  <a:srgbClr val="F8FAFF"/>
                </a:solidFill>
                <a:effectLst/>
                <a:latin typeface="Inter"/>
              </a:rPr>
              <a:t>to manage asynchronous operations, </a:t>
            </a:r>
            <a:r>
              <a:rPr lang="en-US" sz="2400" b="1" i="0" dirty="0">
                <a:solidFill>
                  <a:srgbClr val="00B0F0"/>
                </a:solidFill>
                <a:effectLst/>
                <a:latin typeface="Inter"/>
              </a:rPr>
              <a:t>enabling non-blocking execution</a:t>
            </a:r>
            <a:r>
              <a:rPr lang="en-US" sz="2400" b="0" i="0" dirty="0">
                <a:solidFill>
                  <a:srgbClr val="F8FAFF"/>
                </a:solidFill>
                <a:effectLst/>
                <a:latin typeface="Inter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Dart runs code in a single </a:t>
            </a:r>
            <a:r>
              <a:rPr lang="en-US" sz="2400" b="1" dirty="0">
                <a:solidFill>
                  <a:srgbClr val="00B0F0"/>
                </a:solidFill>
              </a:rPr>
              <a:t>main thread </a:t>
            </a:r>
            <a:r>
              <a:rPr lang="en-US" sz="2400" b="1" dirty="0"/>
              <a:t>(</a:t>
            </a:r>
            <a:r>
              <a:rPr lang="en-US" sz="2400" b="1" i="0" dirty="0">
                <a:effectLst/>
              </a:rPr>
              <a:t>isolate)</a:t>
            </a:r>
            <a:r>
              <a:rPr lang="en-US" sz="2400" dirty="0"/>
              <a:t>, executing instructions sequentially.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Prevents </a:t>
            </a:r>
            <a:r>
              <a:rPr lang="en-US" sz="2400" b="1" dirty="0">
                <a:solidFill>
                  <a:srgbClr val="00B0F0"/>
                </a:solidFill>
              </a:rPr>
              <a:t>race conditions </a:t>
            </a:r>
            <a:r>
              <a:rPr lang="en-US" sz="2400" dirty="0"/>
              <a:t>but requires careful handling of long-running tasks.</a:t>
            </a:r>
            <a:endParaRPr lang="en-UM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80E506-8E00-C581-1EDE-0BA1ECDBE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796" y="2249486"/>
            <a:ext cx="3261724" cy="326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592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E5219-2303-E7E4-715D-7DBD2FEE6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27478"/>
          </a:xfrm>
        </p:spPr>
        <p:txBody>
          <a:bodyPr>
            <a:noAutofit/>
          </a:bodyPr>
          <a:lstStyle/>
          <a:p>
            <a:br>
              <a:rPr lang="en-US" sz="4000" b="1" i="0" cap="none" dirty="0">
                <a:effectLst/>
                <a:latin typeface="+mn-lt"/>
              </a:rPr>
            </a:br>
            <a:r>
              <a:rPr lang="en-US" sz="4000" b="1" i="0" cap="none" dirty="0">
                <a:effectLst/>
                <a:latin typeface="+mn-lt"/>
              </a:rPr>
              <a:t>Event Loop</a:t>
            </a:r>
            <a:br>
              <a:rPr lang="en-US" sz="4000" b="1" i="0" dirty="0">
                <a:effectLst/>
                <a:latin typeface="+mn-lt"/>
              </a:rPr>
            </a:br>
            <a:endParaRPr lang="en-UM" sz="40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9BD8-22F7-1E8C-8F62-C6291EC38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934"/>
            <a:ext cx="9905999" cy="391526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Dart event loop is fundamental for managing the execution of </a:t>
            </a:r>
            <a:r>
              <a:rPr lang="en-US" dirty="0">
                <a:solidFill>
                  <a:schemeClr val="accent2"/>
                </a:solidFill>
              </a:rPr>
              <a:t>both synchronous and asynchronous code </a:t>
            </a:r>
            <a:r>
              <a:rPr lang="en-US" dirty="0"/>
              <a:t>in Dart applications. It ensures tasks are processed efficiently </a:t>
            </a:r>
            <a:r>
              <a:rPr lang="en-US" dirty="0">
                <a:solidFill>
                  <a:srgbClr val="00B0F0"/>
                </a:solidFill>
              </a:rPr>
              <a:t>without blocking </a:t>
            </a:r>
            <a:r>
              <a:rPr lang="en-US" dirty="0"/>
              <a:t>the main thread, enabling smooth and responsive apps, especially in Flutter.</a:t>
            </a:r>
          </a:p>
          <a:p>
            <a:endParaRPr lang="en-US" dirty="0"/>
          </a:p>
          <a:p>
            <a:r>
              <a:rPr lang="en-US" dirty="0"/>
              <a:t>In this guide, we'll explore how the Dart event loop works, focusing on its two key components—</a:t>
            </a:r>
            <a:r>
              <a:rPr lang="en-US" dirty="0">
                <a:solidFill>
                  <a:srgbClr val="00B0F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event queue</a:t>
            </a:r>
            <a:r>
              <a:rPr lang="en-US" dirty="0"/>
              <a:t> and </a:t>
            </a:r>
            <a:r>
              <a:rPr lang="en-US" dirty="0">
                <a:solidFill>
                  <a:srgbClr val="00B0F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microtask queue</a:t>
            </a:r>
            <a:r>
              <a:rPr lang="en-US" dirty="0"/>
              <a:t>. We'll also explain how different types of Futures interact with these queues, helping you write more predictable and efficient asynchronous code.</a:t>
            </a:r>
            <a:endParaRPr lang="en-UM" dirty="0"/>
          </a:p>
        </p:txBody>
      </p:sp>
    </p:spTree>
    <p:extLst>
      <p:ext uri="{BB962C8B-B14F-4D97-AF65-F5344CB8AC3E}">
        <p14:creationId xmlns:p14="http://schemas.microsoft.com/office/powerpoint/2010/main" val="4023543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5F176-FE8F-302E-F764-3F25736D67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61965-F4AC-34B6-7541-3E4B04D4EF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144" y="2337847"/>
            <a:ext cx="7927452" cy="3087279"/>
          </a:xfrm>
        </p:spPr>
        <p:txBody>
          <a:bodyPr>
            <a:normAutofit fontScale="90000"/>
          </a:bodyPr>
          <a:lstStyle/>
          <a:p>
            <a:br>
              <a:rPr lang="en-US" b="1" i="0" dirty="0">
                <a:effectLst/>
                <a:latin typeface="-apple-system"/>
              </a:rPr>
            </a:br>
            <a:br>
              <a:rPr lang="en-US" b="1" i="0" dirty="0">
                <a:effectLst/>
                <a:latin typeface="-apple-system"/>
              </a:rPr>
            </a:br>
            <a:br>
              <a:rPr lang="en-US" b="1" i="0" dirty="0">
                <a:effectLst/>
                <a:latin typeface="-apple-system"/>
              </a:rPr>
            </a:br>
            <a:br>
              <a:rPr lang="en-US" b="1" i="0" dirty="0">
                <a:effectLst/>
                <a:latin typeface="+mn-lt"/>
              </a:rPr>
            </a:br>
            <a:r>
              <a:rPr lang="en-US" sz="5300" b="1" i="0" cap="none" dirty="0">
                <a:effectLst/>
                <a:latin typeface="+mn-lt"/>
              </a:rPr>
              <a:t>The Event Loop And Its Queues</a:t>
            </a:r>
            <a:br>
              <a:rPr lang="en-US" b="1" i="0" dirty="0">
                <a:effectLst/>
                <a:latin typeface="+mn-lt"/>
              </a:rPr>
            </a:br>
            <a:br>
              <a:rPr lang="en-US" b="0" i="0" cap="none" dirty="0">
                <a:effectLst/>
                <a:latin typeface="Tw Cen MT (Headings)"/>
              </a:rPr>
            </a:br>
            <a:endParaRPr lang="en-UM" dirty="0">
              <a:latin typeface="Tw Cen M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091162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087111-9956-E455-646F-8A54C0BFC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27B12-F488-2443-C728-B3AC0317C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27478"/>
          </a:xfrm>
        </p:spPr>
        <p:txBody>
          <a:bodyPr>
            <a:noAutofit/>
          </a:bodyPr>
          <a:lstStyle/>
          <a:p>
            <a:pPr algn="l" fontAlgn="auto"/>
            <a:r>
              <a:rPr lang="en-US" sz="4400" b="1" i="0" cap="none" dirty="0">
                <a:effectLst/>
                <a:latin typeface="+mn-lt"/>
              </a:rPr>
              <a:t>1. Event Queue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00DCA-E006-5945-CB3F-E898761BB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934"/>
            <a:ext cx="9905999" cy="3915267"/>
          </a:xfrm>
        </p:spPr>
        <p:txBody>
          <a:bodyPr>
            <a:normAutofit lnSpcReduction="10000"/>
          </a:bodyPr>
          <a:lstStyle/>
          <a:p>
            <a:r>
              <a:rPr lang="en-US" sz="2600" dirty="0"/>
              <a:t>Contains events triggered by </a:t>
            </a:r>
            <a:r>
              <a:rPr lang="en-US" sz="2600" dirty="0">
                <a:solidFill>
                  <a:srgbClr val="00B0F0"/>
                </a:solidFill>
              </a:rPr>
              <a:t>external</a:t>
            </a:r>
            <a:r>
              <a:rPr lang="en-US" sz="2600" dirty="0"/>
              <a:t> sources or scheduled tasks / </a:t>
            </a:r>
            <a:r>
              <a:rPr lang="en-US" sz="2600" dirty="0">
                <a:solidFill>
                  <a:srgbClr val="00B0F0"/>
                </a:solidFill>
              </a:rPr>
              <a:t>deferred tasks</a:t>
            </a:r>
          </a:p>
          <a:p>
            <a:r>
              <a:rPr lang="en-US" sz="2000" b="1" i="0" dirty="0">
                <a:solidFill>
                  <a:srgbClr val="00B0F0"/>
                </a:solidFill>
                <a:effectLst/>
              </a:rPr>
              <a:t>Examples</a:t>
            </a:r>
            <a:r>
              <a:rPr lang="en-US" sz="2000" b="0" i="0" dirty="0">
                <a:solidFill>
                  <a:srgbClr val="00B0F0"/>
                </a:solidFill>
                <a:effectLst/>
              </a:rPr>
              <a:t>: </a:t>
            </a:r>
          </a:p>
          <a:p>
            <a:pPr lvl="1"/>
            <a:r>
              <a:rPr lang="en-US" sz="1800" dirty="0"/>
              <a:t>Timers: Timer.run, Future.delayed.</a:t>
            </a:r>
          </a:p>
          <a:p>
            <a:pPr lvl="1"/>
            <a:r>
              <a:rPr lang="en-US" sz="1800" dirty="0"/>
              <a:t>I/O Operations: File reads, network requests.</a:t>
            </a:r>
          </a:p>
          <a:p>
            <a:pPr lvl="1"/>
            <a:r>
              <a:rPr lang="en-US" sz="1800" dirty="0"/>
              <a:t>UI Events: User interactions (e.g., button clicks in Flutter).</a:t>
            </a:r>
          </a:p>
          <a:p>
            <a:pPr lvl="1"/>
            <a:r>
              <a:rPr lang="en-US" sz="1800" dirty="0"/>
              <a:t>Future Computations: Future(() =&gt; ...).</a:t>
            </a:r>
          </a:p>
          <a:p>
            <a:r>
              <a:rPr lang="en-US" b="1" i="0" dirty="0">
                <a:solidFill>
                  <a:srgbClr val="00B0F0"/>
                </a:solidFill>
                <a:effectLst/>
              </a:rPr>
              <a:t>Behavior</a:t>
            </a:r>
            <a:r>
              <a:rPr lang="en-US" b="0" i="0" dirty="0">
                <a:solidFill>
                  <a:srgbClr val="00B0F0"/>
                </a:solidFill>
                <a:effectLst/>
              </a:rPr>
              <a:t>:</a:t>
            </a:r>
            <a:r>
              <a:rPr lang="en-US" b="0" i="0" dirty="0">
                <a:solidFill>
                  <a:srgbClr val="F8FAFF"/>
                </a:solidFill>
                <a:effectLst/>
              </a:rPr>
              <a:t> </a:t>
            </a:r>
            <a:r>
              <a:rPr lang="en-US" dirty="0"/>
              <a:t>Tasks here are processed </a:t>
            </a:r>
            <a:r>
              <a:rPr lang="en-US" b="1" dirty="0"/>
              <a:t>one at a time after all </a:t>
            </a:r>
            <a:r>
              <a:rPr lang="en-US" dirty="0">
                <a:solidFill>
                  <a:srgbClr val="00B0F0"/>
                </a:solidFill>
              </a:rPr>
              <a:t>microtasks</a:t>
            </a:r>
            <a:r>
              <a:rPr lang="en-US" dirty="0"/>
              <a:t> and </a:t>
            </a:r>
            <a:r>
              <a:rPr lang="en-US" dirty="0">
                <a:solidFill>
                  <a:srgbClr val="00B0F0"/>
                </a:solidFill>
              </a:rPr>
              <a:t>synchronous code</a:t>
            </a:r>
            <a:r>
              <a:rPr lang="en-US" dirty="0"/>
              <a:t>.</a:t>
            </a:r>
            <a:endParaRPr lang="en-UM" dirty="0"/>
          </a:p>
        </p:txBody>
      </p:sp>
    </p:spTree>
    <p:extLst>
      <p:ext uri="{BB962C8B-B14F-4D97-AF65-F5344CB8AC3E}">
        <p14:creationId xmlns:p14="http://schemas.microsoft.com/office/powerpoint/2010/main" val="1257616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DAEAA-2322-652B-F182-0B5969514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F847A-4053-2576-A833-B31BE48E9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3060"/>
            <a:ext cx="9905998" cy="927478"/>
          </a:xfrm>
        </p:spPr>
        <p:txBody>
          <a:bodyPr>
            <a:noAutofit/>
          </a:bodyPr>
          <a:lstStyle/>
          <a:p>
            <a:r>
              <a:rPr lang="en-US" sz="4400" b="1" cap="none" dirty="0">
                <a:latin typeface="+mn-lt"/>
              </a:rPr>
              <a:t> </a:t>
            </a:r>
            <a:br>
              <a:rPr lang="en-US" sz="4400" b="1" cap="none" dirty="0">
                <a:latin typeface="+mn-lt"/>
              </a:rPr>
            </a:br>
            <a:r>
              <a:rPr lang="en-US" sz="4400" b="1" cap="none" dirty="0">
                <a:latin typeface="+mn-lt"/>
              </a:rPr>
              <a:t>2</a:t>
            </a:r>
            <a:r>
              <a:rPr lang="en-US" sz="4400" b="1" i="0" cap="none" dirty="0">
                <a:effectLst/>
                <a:latin typeface="+mn-lt"/>
              </a:rPr>
              <a:t>. </a:t>
            </a:r>
            <a:r>
              <a:rPr lang="en-US" sz="4000" b="1" i="0" cap="none" dirty="0">
                <a:solidFill>
                  <a:srgbClr val="F8FAFF"/>
                </a:solidFill>
                <a:effectLst/>
                <a:latin typeface="+mn-lt"/>
              </a:rPr>
              <a:t>Microtask Queue</a:t>
            </a:r>
            <a:br>
              <a:rPr lang="en-US" sz="4000" b="1" i="0" dirty="0">
                <a:solidFill>
                  <a:srgbClr val="F8FAFF"/>
                </a:solidFill>
                <a:effectLst/>
                <a:latin typeface="+mn-lt"/>
              </a:rPr>
            </a:br>
            <a:endParaRPr lang="en-US" sz="4400" b="1" i="0" cap="none" dirty="0">
              <a:effectLst/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0F7FF-6C5F-A164-D5BA-1D714ECF1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934"/>
            <a:ext cx="9905999" cy="3915267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rgbClr val="00B0F0"/>
                </a:solidFill>
              </a:rPr>
              <a:t>Holds internal</a:t>
            </a:r>
            <a:r>
              <a:rPr lang="en-US" sz="2600" dirty="0"/>
              <a:t>, high-priority tasks that should run before events</a:t>
            </a:r>
          </a:p>
          <a:p>
            <a:r>
              <a:rPr lang="en-US" sz="2000" b="1" i="0" dirty="0">
                <a:solidFill>
                  <a:srgbClr val="00B0F0"/>
                </a:solidFill>
                <a:effectLst/>
              </a:rPr>
              <a:t>Examples</a:t>
            </a:r>
            <a:r>
              <a:rPr lang="en-US" sz="2000" b="0" i="0" dirty="0">
                <a:solidFill>
                  <a:srgbClr val="00B0F0"/>
                </a:solidFill>
                <a:effectLst/>
              </a:rPr>
              <a:t>: </a:t>
            </a:r>
          </a:p>
          <a:p>
            <a:pPr lvl="1"/>
            <a:r>
              <a:rPr lang="en-US" sz="1800" b="0" i="0" dirty="0">
                <a:effectLst/>
              </a:rPr>
              <a:t>Callbacks of already completed Futures (created with Future.value or Future.sync)</a:t>
            </a:r>
          </a:p>
          <a:p>
            <a:pPr lvl="1"/>
            <a:r>
              <a:rPr lang="en-US" sz="1800" dirty="0"/>
              <a:t>Callbacks registered with .then() after a Future completes</a:t>
            </a:r>
          </a:p>
          <a:p>
            <a:pPr lvl="1"/>
            <a:r>
              <a:rPr lang="en-US" sz="1800" dirty="0"/>
              <a:t>Tasks scheduled with </a:t>
            </a:r>
            <a:r>
              <a:rPr lang="en-US" sz="1800" dirty="0">
                <a:solidFill>
                  <a:srgbClr val="00B0F0"/>
                </a:solidFill>
              </a:rPr>
              <a:t>scheduleMicrotask() </a:t>
            </a:r>
            <a:r>
              <a:rPr lang="en-US" sz="1800" dirty="0"/>
              <a:t>or </a:t>
            </a:r>
            <a:r>
              <a:rPr lang="en-US" sz="1800" dirty="0">
                <a:solidFill>
                  <a:srgbClr val="00B0F0"/>
                </a:solidFill>
              </a:rPr>
              <a:t>Future.microtask()</a:t>
            </a:r>
          </a:p>
          <a:p>
            <a:endParaRPr lang="en-US" b="1" i="0" dirty="0">
              <a:solidFill>
                <a:srgbClr val="00B0F0"/>
              </a:solidFill>
              <a:effectLst/>
            </a:endParaRPr>
          </a:p>
          <a:p>
            <a:r>
              <a:rPr lang="en-US" b="1" i="0" dirty="0">
                <a:solidFill>
                  <a:srgbClr val="00B0F0"/>
                </a:solidFill>
                <a:effectLst/>
              </a:rPr>
              <a:t>Behavior</a:t>
            </a:r>
            <a:r>
              <a:rPr lang="en-US" b="0" i="0" dirty="0">
                <a:solidFill>
                  <a:srgbClr val="00B0F0"/>
                </a:solidFill>
                <a:effectLst/>
              </a:rPr>
              <a:t>:</a:t>
            </a:r>
            <a:r>
              <a:rPr lang="en-US" b="0" i="0" dirty="0">
                <a:solidFill>
                  <a:srgbClr val="F8FAFF"/>
                </a:solidFill>
                <a:effectLst/>
              </a:rPr>
              <a:t> </a:t>
            </a:r>
            <a:r>
              <a:rPr lang="en-US" dirty="0"/>
              <a:t>Emptied entirely before the event queue is touched.</a:t>
            </a:r>
            <a:endParaRPr lang="en-UM" dirty="0"/>
          </a:p>
        </p:txBody>
      </p:sp>
    </p:spTree>
    <p:extLst>
      <p:ext uri="{BB962C8B-B14F-4D97-AF65-F5344CB8AC3E}">
        <p14:creationId xmlns:p14="http://schemas.microsoft.com/office/powerpoint/2010/main" val="3145375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25A12-7024-52E2-66D2-70E8B533A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CBF11-5116-7B86-C146-1FF199330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27478"/>
          </a:xfrm>
        </p:spPr>
        <p:txBody>
          <a:bodyPr>
            <a:noAutofit/>
          </a:bodyPr>
          <a:lstStyle/>
          <a:p>
            <a:r>
              <a:rPr lang="en-US" sz="4400" b="1" cap="none" dirty="0">
                <a:latin typeface="+mn-lt"/>
              </a:rPr>
              <a:t> </a:t>
            </a:r>
            <a:br>
              <a:rPr lang="en-US" sz="4400" b="1" cap="none" dirty="0">
                <a:latin typeface="+mn-lt"/>
              </a:rPr>
            </a:br>
            <a:r>
              <a:rPr lang="en-US" sz="4000" b="1" i="0" cap="none" dirty="0">
                <a:solidFill>
                  <a:srgbClr val="F8FAFF"/>
                </a:solidFill>
                <a:effectLst/>
                <a:latin typeface="+mn-lt"/>
              </a:rPr>
              <a:t>How the Event Loop Processes Tasks</a:t>
            </a:r>
            <a:br>
              <a:rPr lang="en-US" sz="4000" b="1" i="0" dirty="0">
                <a:solidFill>
                  <a:srgbClr val="F8FAFF"/>
                </a:solidFill>
                <a:effectLst/>
                <a:latin typeface="+mn-lt"/>
              </a:rPr>
            </a:br>
            <a:endParaRPr lang="en-US" sz="4400" b="1" i="0" cap="none" dirty="0">
              <a:effectLst/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2E352-C16E-57DE-536F-6D1F98F10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75934"/>
            <a:ext cx="9905999" cy="391526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 dirty="0">
                <a:effectLst/>
              </a:rPr>
              <a:t>Execute Synchronous Code</a:t>
            </a:r>
            <a:r>
              <a:rPr lang="en-US" sz="2000" b="0" i="0" dirty="0">
                <a:effectLst/>
              </a:rPr>
              <a:t>: Dart runs all synchronous code first.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2000" b="0" i="0" dirty="0">
              <a:effectLst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 dirty="0">
                <a:effectLst/>
              </a:rPr>
              <a:t>Process Microtasks</a:t>
            </a:r>
            <a:r>
              <a:rPr lang="en-US" sz="2000" b="0" i="0" dirty="0">
                <a:effectLst/>
              </a:rPr>
              <a:t>: If there are microtasks in the queue, Dart processes </a:t>
            </a:r>
            <a:r>
              <a:rPr lang="en-US" sz="2000" b="1" i="0" dirty="0">
                <a:effectLst/>
              </a:rPr>
              <a:t>all</a:t>
            </a:r>
            <a:r>
              <a:rPr lang="en-US" sz="2000" b="0" i="0" dirty="0">
                <a:effectLst/>
              </a:rPr>
              <a:t> of them.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2000" b="0" i="0" dirty="0">
              <a:effectLst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 dirty="0">
                <a:effectLst/>
              </a:rPr>
              <a:t>Process One Event</a:t>
            </a:r>
            <a:r>
              <a:rPr lang="en-US" sz="2000" b="0" i="0" dirty="0">
                <a:effectLst/>
              </a:rPr>
              <a:t>: Once the microtask queue is empty, Dart processes the </a:t>
            </a:r>
            <a:r>
              <a:rPr lang="en-US" sz="2000" b="1" i="0" dirty="0">
                <a:effectLst/>
              </a:rPr>
              <a:t>next event</a:t>
            </a:r>
            <a:r>
              <a:rPr lang="en-US" sz="2000" b="0" i="0" dirty="0">
                <a:effectLst/>
              </a:rPr>
              <a:t> from the event queue.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US" sz="2000" b="0" i="0" dirty="0">
              <a:effectLst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b="1" i="0" dirty="0">
                <a:effectLst/>
              </a:rPr>
              <a:t>Repeat</a:t>
            </a:r>
            <a:r>
              <a:rPr lang="en-US" sz="2000" b="0" i="0" dirty="0">
                <a:effectLst/>
              </a:rPr>
              <a:t>: After processing an event, Dart checks the microtask queue again.</a:t>
            </a:r>
          </a:p>
        </p:txBody>
      </p:sp>
    </p:spTree>
    <p:extLst>
      <p:ext uri="{BB962C8B-B14F-4D97-AF65-F5344CB8AC3E}">
        <p14:creationId xmlns:p14="http://schemas.microsoft.com/office/powerpoint/2010/main" val="1217629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1"/>
            </a:gs>
            <a:gs pos="100000">
              <a:srgbClr val="C2EFD9"/>
            </a:gs>
            <a:gs pos="100000">
              <a:srgbClr val="D3F4E4"/>
            </a:gs>
            <a:gs pos="100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B22F338-03A5-4D8B-1FAF-BCE46DDCB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43" y="97276"/>
            <a:ext cx="10228759" cy="66634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18404070"/>
      </p:ext>
    </p:extLst>
  </p:cSld>
  <p:clrMapOvr>
    <a:masterClrMapping/>
  </p:clrMapOvr>
  <p:transition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806157-3B71-8CBE-174A-53038AB0E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vent loop">
            <a:hlinkClick r:id="" action="ppaction://media"/>
            <a:extLst>
              <a:ext uri="{FF2B5EF4-FFF2-40B4-BE49-F238E27FC236}">
                <a16:creationId xmlns:a16="http://schemas.microsoft.com/office/drawing/2014/main" id="{8FB280C5-5B5A-6BFD-9A42-CF8ECECD93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02373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0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A68843-124D-00C1-9231-78A8A5D91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3A530-3464-FDD8-0073-EF3782649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27478"/>
          </a:xfrm>
        </p:spPr>
        <p:txBody>
          <a:bodyPr>
            <a:noAutofit/>
          </a:bodyPr>
          <a:lstStyle/>
          <a:p>
            <a:r>
              <a:rPr lang="en-US" sz="4400" b="1" cap="none" dirty="0">
                <a:latin typeface="+mn-lt"/>
              </a:rPr>
              <a:t>Example</a:t>
            </a:r>
            <a:endParaRPr lang="en-US" sz="4400" b="1" i="0" cap="none" dirty="0">
              <a:effectLst/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16939E-3E2D-02A2-73FC-C712B4CC6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892" y="1545996"/>
            <a:ext cx="8910216" cy="487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388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08F52-84E8-8C52-4562-2FBCFEABB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5" y="1854201"/>
            <a:ext cx="8791575" cy="1655762"/>
          </a:xfrm>
        </p:spPr>
        <p:txBody>
          <a:bodyPr>
            <a:normAutofit/>
          </a:bodyPr>
          <a:lstStyle/>
          <a:p>
            <a:r>
              <a:rPr lang="en-US" dirty="0"/>
              <a:t>s</a:t>
            </a:r>
            <a:r>
              <a:rPr lang="en-US" cap="none" dirty="0"/>
              <a:t>ynchronous and</a:t>
            </a:r>
            <a:r>
              <a:rPr lang="en-US" dirty="0"/>
              <a:t> a</a:t>
            </a:r>
            <a:r>
              <a:rPr lang="en-US" cap="none" dirty="0"/>
              <a:t>synchronous</a:t>
            </a:r>
            <a:r>
              <a:rPr lang="en-US" dirty="0"/>
              <a:t> p</a:t>
            </a:r>
            <a:r>
              <a:rPr lang="en-US" cap="none" dirty="0"/>
              <a:t>rogramming </a:t>
            </a:r>
            <a:endParaRPr lang="en-UM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FFF1C62-3557-69E0-73C5-426182B85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425815" cy="1655762"/>
          </a:xfrm>
        </p:spPr>
        <p:txBody>
          <a:bodyPr>
            <a:normAutofit/>
          </a:bodyPr>
          <a:lstStyle/>
          <a:p>
            <a:r>
              <a:rPr lang="en-US" sz="2400" b="0" i="0" cap="none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Inter"/>
              </a:rPr>
              <a:t>are two fundamental paradigms for </a:t>
            </a:r>
            <a:r>
              <a:rPr lang="en-US" sz="2400" b="1" i="0" cap="non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Inter"/>
              </a:rPr>
              <a:t>managing task execution </a:t>
            </a:r>
            <a:r>
              <a:rPr lang="en-US" sz="2400" b="0" i="0" cap="none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Inter"/>
              </a:rPr>
              <a:t>and </a:t>
            </a:r>
          </a:p>
          <a:p>
            <a:r>
              <a:rPr lang="en-US" sz="2400" b="1" i="0" cap="none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  <a:latin typeface="Inter"/>
              </a:rPr>
              <a:t>resource utilization</a:t>
            </a:r>
            <a:r>
              <a:rPr lang="en-US" sz="2400" b="1" i="0" cap="none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Inter"/>
              </a:rPr>
              <a:t> </a:t>
            </a:r>
            <a:r>
              <a:rPr lang="en-US" sz="2400" b="0" i="0" cap="none" dirty="0">
                <a:solidFill>
                  <a:schemeClr val="bg2">
                    <a:lumMod val="25000"/>
                    <a:lumOff val="75000"/>
                  </a:schemeClr>
                </a:solidFill>
                <a:effectLst/>
                <a:latin typeface="Inter"/>
              </a:rPr>
              <a:t>in software development.</a:t>
            </a:r>
            <a:endParaRPr lang="en-UM" sz="2400" cap="none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0133"/>
      </p:ext>
    </p:extLst>
  </p:cSld>
  <p:clrMapOvr>
    <a:masterClrMapping/>
  </p:clrMapOvr>
  <p:transition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CC27A-CD46-0FE4-25E8-14729962F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8C688-D988-CC2A-2322-2167BA099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27478"/>
          </a:xfrm>
        </p:spPr>
        <p:txBody>
          <a:bodyPr>
            <a:noAutofit/>
          </a:bodyPr>
          <a:lstStyle/>
          <a:p>
            <a:r>
              <a:rPr lang="en-US" sz="4400" b="1" cap="none" dirty="0">
                <a:latin typeface="+mn-lt"/>
              </a:rPr>
              <a:t>O</a:t>
            </a:r>
            <a:r>
              <a:rPr lang="en-US" sz="4400" b="1" i="0" cap="none" dirty="0">
                <a:effectLst/>
                <a:latin typeface="+mn-lt"/>
              </a:rPr>
              <a:t>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8F8E6F-0176-29A4-42E9-764779F93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822" y="1386945"/>
            <a:ext cx="7989660" cy="534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2564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09F1A-0DDD-5822-81D9-A5608757B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F5460-1702-D934-AA88-93529E9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144" y="2337847"/>
            <a:ext cx="7927452" cy="3087279"/>
          </a:xfrm>
        </p:spPr>
        <p:txBody>
          <a:bodyPr>
            <a:normAutofit fontScale="90000"/>
          </a:bodyPr>
          <a:lstStyle/>
          <a:p>
            <a:br>
              <a:rPr lang="en-US" b="1" i="0" dirty="0">
                <a:effectLst/>
                <a:latin typeface="-apple-system"/>
              </a:rPr>
            </a:br>
            <a:br>
              <a:rPr lang="en-US" b="1" i="0" dirty="0">
                <a:effectLst/>
                <a:latin typeface="-apple-system"/>
              </a:rPr>
            </a:br>
            <a:br>
              <a:rPr lang="en-US" b="1" i="0" dirty="0">
                <a:effectLst/>
                <a:latin typeface="-apple-system"/>
              </a:rPr>
            </a:br>
            <a:br>
              <a:rPr lang="en-US" b="1" i="0" dirty="0">
                <a:effectLst/>
                <a:latin typeface="-apple-system"/>
              </a:rPr>
            </a:br>
            <a:r>
              <a:rPr lang="en-US" sz="5400" b="1" cap="none" dirty="0">
                <a:latin typeface="+mn-lt"/>
              </a:rPr>
              <a:t>Understanding Different Future Constructors</a:t>
            </a:r>
            <a:br>
              <a:rPr lang="en-US" b="1" i="0" dirty="0">
                <a:effectLst/>
                <a:latin typeface="-apple-system"/>
              </a:rPr>
            </a:br>
            <a:br>
              <a:rPr lang="en-US" b="0" i="0" cap="none" dirty="0">
                <a:effectLst/>
                <a:latin typeface="Tw Cen MT (Headings)"/>
              </a:rPr>
            </a:br>
            <a:endParaRPr lang="en-UM" dirty="0">
              <a:latin typeface="Tw Cen M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8766668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25492-6380-811C-5D0D-5845A367E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10086030" cy="886191"/>
          </a:xfrm>
        </p:spPr>
        <p:txBody>
          <a:bodyPr>
            <a:normAutofit fontScale="90000"/>
          </a:bodyPr>
          <a:lstStyle/>
          <a:p>
            <a:br>
              <a:rPr lang="en-US" b="1" i="0" dirty="0">
                <a:effectLst/>
                <a:latin typeface="-apple-system"/>
              </a:rPr>
            </a:br>
            <a:r>
              <a:rPr lang="en-US" b="1" i="0" dirty="0">
                <a:effectLst/>
                <a:latin typeface="+mn-lt"/>
              </a:rPr>
              <a:t>1. F</a:t>
            </a:r>
            <a:r>
              <a:rPr lang="en-US" b="1" i="0" cap="none" dirty="0">
                <a:effectLst/>
                <a:latin typeface="+mn-lt"/>
              </a:rPr>
              <a:t>uture</a:t>
            </a:r>
            <a:r>
              <a:rPr lang="en-US" b="1" i="0" dirty="0">
                <a:effectLst/>
                <a:latin typeface="+mn-lt"/>
              </a:rPr>
              <a:t>(() =&gt; ...)  </a:t>
            </a:r>
            <a:r>
              <a:rPr lang="en-US" i="0" cap="none" dirty="0">
                <a:effectLst/>
                <a:latin typeface="+mn-lt"/>
              </a:rPr>
              <a:t>And </a:t>
            </a:r>
            <a:r>
              <a:rPr lang="en-US" b="1" cap="none" dirty="0">
                <a:effectLst/>
                <a:latin typeface="Consolas" panose="020B0609020204030204" pitchFamily="49" charset="0"/>
              </a:rPr>
              <a:t>Future.</a:t>
            </a:r>
            <a:r>
              <a:rPr lang="en-US" b="1" cap="none" dirty="0">
                <a:latin typeface="Consolas" panose="020B0609020204030204" pitchFamily="49" charset="0"/>
              </a:rPr>
              <a:t>d</a:t>
            </a:r>
            <a:r>
              <a:rPr lang="en-US" b="1" cap="none" dirty="0">
                <a:effectLst/>
                <a:latin typeface="Consolas" panose="020B0609020204030204" pitchFamily="49" charset="0"/>
              </a:rPr>
              <a:t>elayed(..,</a:t>
            </a:r>
            <a:r>
              <a:rPr lang="en-US" b="1" i="0" dirty="0">
                <a:effectLst/>
                <a:latin typeface="+mn-lt"/>
              </a:rPr>
              <a:t> (() =&gt; ...) </a:t>
            </a:r>
            <a:br>
              <a:rPr lang="en-US" b="1" i="0" dirty="0">
                <a:effectLst/>
                <a:latin typeface="-apple-system"/>
              </a:rPr>
            </a:br>
            <a:endParaRPr lang="en-UM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9953C-CB11-9BF4-C5BD-29A20A666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04708"/>
            <a:ext cx="10375398" cy="49886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Computation: </a:t>
            </a:r>
            <a:r>
              <a:rPr lang="en-US" dirty="0"/>
              <a:t>Scheduled in the event queue.</a:t>
            </a:r>
          </a:p>
          <a:p>
            <a:r>
              <a:rPr lang="en-US" dirty="0">
                <a:solidFill>
                  <a:schemeClr val="accent2"/>
                </a:solidFill>
              </a:rPr>
              <a:t>Then Callbacks: </a:t>
            </a:r>
            <a:r>
              <a:rPr lang="en-US" dirty="0"/>
              <a:t>After the computation completes, </a:t>
            </a:r>
            <a:r>
              <a:rPr lang="en-US" b="1" dirty="0"/>
              <a:t>.then() </a:t>
            </a:r>
            <a:r>
              <a:rPr lang="en-US" dirty="0"/>
              <a:t>callbacks are scheduled in the microtask queue.</a:t>
            </a:r>
          </a:p>
          <a:p>
            <a:pPr lvl="1">
              <a:lnSpc>
                <a:spcPct val="150000"/>
              </a:lnSpc>
            </a:pPr>
            <a:r>
              <a:rPr lang="en-US" sz="2200" b="0" dirty="0">
                <a:solidFill>
                  <a:srgbClr val="E5C07B"/>
                </a:solidFill>
                <a:effectLst/>
              </a:rPr>
              <a:t>Future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(() =&gt; 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print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dirty="0">
                <a:solidFill>
                  <a:srgbClr val="98C379"/>
                </a:solidFill>
                <a:effectLst/>
              </a:rPr>
              <a:t>'Event Queue Computation'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)).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then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((</a:t>
            </a:r>
            <a:r>
              <a:rPr lang="en-US" sz="2200" b="0" i="1" dirty="0">
                <a:solidFill>
                  <a:srgbClr val="E06C75"/>
                </a:solidFill>
                <a:effectLst/>
              </a:rPr>
              <a:t>_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 =&gt; 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print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dirty="0">
                <a:solidFill>
                  <a:srgbClr val="98C379"/>
                </a:solidFill>
                <a:effectLst/>
              </a:rPr>
              <a:t>'Microtask Then'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));</a:t>
            </a:r>
          </a:p>
          <a:p>
            <a:pPr lvl="1">
              <a:lnSpc>
                <a:spcPct val="100000"/>
              </a:lnSpc>
            </a:pPr>
            <a:r>
              <a:rPr lang="en-US" sz="2200" b="0" dirty="0">
                <a:solidFill>
                  <a:srgbClr val="E5C07B"/>
                </a:solidFill>
                <a:effectLst/>
              </a:rPr>
              <a:t>Future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.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delayed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dirty="0">
                <a:solidFill>
                  <a:srgbClr val="E5C07B"/>
                </a:solidFill>
                <a:effectLst/>
              </a:rPr>
              <a:t>Duration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i="1" dirty="0">
                <a:solidFill>
                  <a:srgbClr val="ABB2BF"/>
                </a:solidFill>
                <a:effectLst/>
              </a:rPr>
              <a:t>milliseconds</a:t>
            </a:r>
            <a:r>
              <a:rPr lang="en-US" sz="2200" b="0" dirty="0">
                <a:solidFill>
                  <a:srgbClr val="C678DD"/>
                </a:solidFill>
                <a:effectLst/>
              </a:rPr>
              <a:t>: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 </a:t>
            </a:r>
            <a:r>
              <a:rPr lang="en-US" sz="2200" b="0" dirty="0">
                <a:solidFill>
                  <a:srgbClr val="D19A66"/>
                </a:solidFill>
                <a:effectLst/>
              </a:rPr>
              <a:t>10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), (() =&gt; 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print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dirty="0">
                <a:solidFill>
                  <a:srgbClr val="98C379"/>
                </a:solidFill>
                <a:effectLst/>
              </a:rPr>
              <a:t>'Event Queue computation’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)))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sz="2200" b="0" dirty="0">
                <a:solidFill>
                  <a:srgbClr val="ABB2BF"/>
                </a:solidFill>
                <a:effectLst/>
              </a:rPr>
              <a:t>    .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then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((</a:t>
            </a:r>
            <a:r>
              <a:rPr lang="en-US" sz="2200" b="0" i="1" dirty="0">
                <a:solidFill>
                  <a:srgbClr val="E06C75"/>
                </a:solidFill>
                <a:effectLst/>
              </a:rPr>
              <a:t>_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 =&gt; 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print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dirty="0">
                <a:solidFill>
                  <a:srgbClr val="98C379"/>
                </a:solidFill>
                <a:effectLst/>
              </a:rPr>
              <a:t>'Future dot delayed Then'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));</a:t>
            </a:r>
            <a:endParaRPr lang="en-US" sz="2200" i="0" dirty="0">
              <a:solidFill>
                <a:schemeClr val="accent2"/>
              </a:solidFill>
              <a:effectLst/>
            </a:endParaRPr>
          </a:p>
          <a:p>
            <a:pPr algn="l" fontAlgn="auto"/>
            <a:r>
              <a:rPr lang="en-US" i="0" dirty="0">
                <a:solidFill>
                  <a:schemeClr val="accent2"/>
                </a:solidFill>
                <a:effectLst/>
              </a:rPr>
              <a:t>Execution Order: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</a:rPr>
              <a:t>Schedules print('Event Queue Computation') in the </a:t>
            </a:r>
            <a:r>
              <a:rPr lang="en-US" dirty="0">
                <a:solidFill>
                  <a:schemeClr val="accent2"/>
                </a:solidFill>
                <a:effectLst/>
              </a:rPr>
              <a:t>event queue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</a:rPr>
              <a:t>After execution, schedules print('Microtask Then') in the microtask queue.</a:t>
            </a:r>
          </a:p>
          <a:p>
            <a:pPr lvl="1"/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0434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05C47-122D-90BD-1356-7C28D47F7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A0313-E646-578D-ED97-FA1DCCAF4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86191"/>
          </a:xfrm>
        </p:spPr>
        <p:txBody>
          <a:bodyPr>
            <a:normAutofit fontScale="90000"/>
          </a:bodyPr>
          <a:lstStyle/>
          <a:p>
            <a:br>
              <a:rPr lang="en-US" b="1" i="0" dirty="0">
                <a:effectLst/>
                <a:latin typeface="-apple-system"/>
              </a:rPr>
            </a:br>
            <a:r>
              <a:rPr lang="en-US" sz="4000" b="1" dirty="0">
                <a:latin typeface="+mn-lt"/>
              </a:rPr>
              <a:t>2. </a:t>
            </a:r>
            <a:r>
              <a:rPr lang="en-US" sz="4000" b="1" cap="none" dirty="0">
                <a:latin typeface="+mn-lt"/>
              </a:rPr>
              <a:t>Future.microtask(() =&gt; ...)</a:t>
            </a:r>
            <a:br>
              <a:rPr lang="en-US" sz="4000" b="1" i="0" dirty="0">
                <a:effectLst/>
                <a:latin typeface="-apple-system"/>
              </a:rPr>
            </a:br>
            <a:endParaRPr lang="en-UM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F8485-CB07-C0D6-05A0-74DC17CDC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458" y="1504709"/>
            <a:ext cx="11146421" cy="5092861"/>
          </a:xfrm>
        </p:spPr>
        <p:txBody>
          <a:bodyPr>
            <a:normAutofit/>
          </a:bodyPr>
          <a:lstStyle/>
          <a:p>
            <a:pPr algn="l" fontAlgn="auto">
              <a:buFont typeface="Arial" panose="020B0604020202020204" pitchFamily="34" charset="0"/>
              <a:buChar char="•"/>
            </a:pPr>
            <a:endParaRPr lang="en-US" sz="2200" b="1" i="0" dirty="0">
              <a:solidFill>
                <a:schemeClr val="accent2"/>
              </a:solidFill>
              <a:effectLst/>
              <a:latin typeface="var(--artdeco-reset-typography-font-family-sans)"/>
            </a:endParaRPr>
          </a:p>
          <a:p>
            <a:pPr algn="l" fontAlgn="auto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accent2"/>
                </a:solidFill>
                <a:effectLst/>
              </a:rPr>
              <a:t>Computation and Callbacks</a:t>
            </a:r>
            <a:r>
              <a:rPr lang="en-US" b="0" i="0" dirty="0">
                <a:solidFill>
                  <a:schemeClr val="accent2"/>
                </a:solidFill>
                <a:effectLst/>
              </a:rPr>
              <a:t>: </a:t>
            </a:r>
            <a:r>
              <a:rPr lang="en-US" b="0" i="0" dirty="0">
                <a:effectLst/>
              </a:rPr>
              <a:t>Both are scheduled in the </a:t>
            </a:r>
            <a:r>
              <a:rPr lang="en-US" b="1" i="0" dirty="0">
                <a:effectLst/>
              </a:rPr>
              <a:t>microtask queue</a:t>
            </a:r>
            <a:r>
              <a:rPr lang="en-US" b="0" i="0" dirty="0">
                <a:effectLst/>
              </a:rPr>
              <a:t>.</a:t>
            </a:r>
          </a:p>
          <a:p>
            <a:pPr lvl="1">
              <a:lnSpc>
                <a:spcPct val="200000"/>
              </a:lnSpc>
            </a:pPr>
            <a:r>
              <a:rPr lang="en-US" sz="2200" b="0" dirty="0">
                <a:solidFill>
                  <a:srgbClr val="E5C07B"/>
                </a:solidFill>
                <a:effectLst/>
              </a:rPr>
              <a:t>Future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.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microtask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(() =&gt; 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print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dirty="0">
                <a:solidFill>
                  <a:srgbClr val="98C379"/>
                </a:solidFill>
                <a:effectLst/>
              </a:rPr>
              <a:t>'Microtask Computation'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)).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then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((</a:t>
            </a:r>
            <a:r>
              <a:rPr lang="en-US" sz="2200" b="0" i="1" dirty="0">
                <a:solidFill>
                  <a:srgbClr val="E06C75"/>
                </a:solidFill>
                <a:effectLst/>
              </a:rPr>
              <a:t>_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 =&gt; 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print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dirty="0">
                <a:solidFill>
                  <a:srgbClr val="98C379"/>
                </a:solidFill>
                <a:effectLst/>
              </a:rPr>
              <a:t>'Microtask Then'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));</a:t>
            </a:r>
            <a:endParaRPr lang="en-US" sz="2200" i="0" dirty="0">
              <a:solidFill>
                <a:schemeClr val="accent2"/>
              </a:solidFill>
              <a:effectLst/>
            </a:endParaRPr>
          </a:p>
          <a:p>
            <a:pPr algn="l" fontAlgn="auto"/>
            <a:r>
              <a:rPr lang="en-US" b="1" i="0" dirty="0">
                <a:solidFill>
                  <a:schemeClr val="accent2"/>
                </a:solidFill>
                <a:effectLst/>
              </a:rPr>
              <a:t>Execution Order:</a:t>
            </a:r>
            <a:endParaRPr lang="en-US" b="0" i="0" dirty="0">
              <a:solidFill>
                <a:schemeClr val="accent2"/>
              </a:solidFill>
              <a:effectLst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85000"/>
                  </a:schemeClr>
                </a:solidFill>
                <a:effectLst/>
              </a:rPr>
              <a:t>Schedules print('Microtask Computation') in the microtask queue.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85000"/>
                  </a:schemeClr>
                </a:solidFill>
                <a:effectLst/>
              </a:rPr>
              <a:t>After execution, schedules print('Microtask Then') in the microtask queue.</a:t>
            </a:r>
          </a:p>
          <a:p>
            <a:pPr lvl="1"/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2767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65BA5-23B4-2DC1-A786-7683E845C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72294-A8AA-E6FC-DE38-7F3D96BFA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27478"/>
          </a:xfrm>
        </p:spPr>
        <p:txBody>
          <a:bodyPr>
            <a:noAutofit/>
          </a:bodyPr>
          <a:lstStyle/>
          <a:p>
            <a:r>
              <a:rPr lang="en-US" sz="4400" b="1" cap="none" dirty="0">
                <a:latin typeface="+mn-lt"/>
              </a:rPr>
              <a:t>Quiz</a:t>
            </a:r>
            <a:endParaRPr lang="en-US" sz="4400" b="1" i="0" cap="none" dirty="0">
              <a:effectLst/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58016A-4240-8DE4-A0E9-E780A789E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006" y="1414158"/>
            <a:ext cx="9161987" cy="521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681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80207-C443-B00F-2D45-F1F0F7ABF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B054D-8D46-87EF-3F21-E5E168EB0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86191"/>
          </a:xfrm>
        </p:spPr>
        <p:txBody>
          <a:bodyPr>
            <a:noAutofit/>
          </a:bodyPr>
          <a:lstStyle/>
          <a:p>
            <a:br>
              <a:rPr lang="en-US" b="1" i="0" cap="none" dirty="0">
                <a:effectLst/>
                <a:latin typeface="+mn-lt"/>
              </a:rPr>
            </a:br>
            <a:r>
              <a:rPr lang="en-US" b="1" i="0" cap="none" dirty="0">
                <a:effectLst/>
                <a:latin typeface="+mn-lt"/>
              </a:rPr>
              <a:t>3. Future.sync()</a:t>
            </a:r>
            <a:br>
              <a:rPr lang="en-US" b="1" i="0" cap="none" dirty="0">
                <a:effectLst/>
                <a:latin typeface="+mn-lt"/>
              </a:rPr>
            </a:br>
            <a:endParaRPr lang="en-UM" cap="none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14839-CC91-3735-8333-1D052E8A5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458" y="1504709"/>
            <a:ext cx="11146421" cy="5092861"/>
          </a:xfrm>
        </p:spPr>
        <p:txBody>
          <a:bodyPr>
            <a:normAutofit/>
          </a:bodyPr>
          <a:lstStyle/>
          <a:p>
            <a:pPr algn="l" fontAlgn="auto">
              <a:buFont typeface="Arial" panose="020B0604020202020204" pitchFamily="34" charset="0"/>
              <a:buChar char="•"/>
            </a:pPr>
            <a:endParaRPr lang="en-US" sz="2200" b="1" i="0" dirty="0">
              <a:solidFill>
                <a:schemeClr val="accent2"/>
              </a:solidFill>
              <a:effectLst/>
              <a:latin typeface="var(--artdeco-reset-typography-font-family-sans)"/>
            </a:endParaRPr>
          </a:p>
          <a:p>
            <a:pPr algn="l" fontAlgn="auto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Synchronous Computation</a:t>
            </a:r>
            <a:r>
              <a:rPr lang="en-US" b="0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: </a:t>
            </a:r>
            <a:r>
              <a:rPr lang="en-US" b="0" i="0" dirty="0">
                <a:effectLst/>
                <a:latin typeface="var(--artdeco-reset-typography-font-family-sans)"/>
              </a:rPr>
              <a:t>Executes immediately.</a:t>
            </a:r>
          </a:p>
          <a:p>
            <a:pPr algn="l" fontAlgn="auto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Then Callbacks</a:t>
            </a:r>
            <a:r>
              <a:rPr lang="en-US" b="0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: </a:t>
            </a:r>
            <a:r>
              <a:rPr lang="en-US" b="0" i="0" dirty="0">
                <a:effectLst/>
                <a:latin typeface="var(--artdeco-reset-typography-font-family-sans)"/>
              </a:rPr>
              <a:t>Scheduled in the </a:t>
            </a:r>
            <a:r>
              <a:rPr lang="en-US" b="1" i="0" dirty="0">
                <a:effectLst/>
                <a:latin typeface="var(--artdeco-reset-typography-font-family-sans)"/>
              </a:rPr>
              <a:t>microtask queue</a:t>
            </a:r>
            <a:r>
              <a:rPr lang="en-US" b="0" i="0" dirty="0">
                <a:effectLst/>
                <a:latin typeface="var(--artdeco-reset-typography-font-family-sans)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sz="2200" b="0" dirty="0">
                <a:solidFill>
                  <a:srgbClr val="E5C07B"/>
                </a:solidFill>
                <a:effectLst/>
              </a:rPr>
              <a:t>Future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.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sync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(() =&gt; 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print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dirty="0">
                <a:solidFill>
                  <a:srgbClr val="98C379"/>
                </a:solidFill>
                <a:effectLst/>
              </a:rPr>
              <a:t>'Synchronous Computation'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)).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then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((</a:t>
            </a:r>
            <a:r>
              <a:rPr lang="en-US" sz="2200" b="0" i="1" dirty="0">
                <a:solidFill>
                  <a:srgbClr val="E06C75"/>
                </a:solidFill>
                <a:effectLst/>
              </a:rPr>
              <a:t>_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 =&gt; </a:t>
            </a:r>
            <a:r>
              <a:rPr lang="en-US" sz="2200" b="0" dirty="0">
                <a:solidFill>
                  <a:srgbClr val="61AFEF"/>
                </a:solidFill>
                <a:effectLst/>
              </a:rPr>
              <a:t>print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200" b="0" dirty="0">
                <a:solidFill>
                  <a:srgbClr val="98C379"/>
                </a:solidFill>
                <a:effectLst/>
              </a:rPr>
              <a:t>'Microtask Then'</a:t>
            </a:r>
            <a:r>
              <a:rPr lang="en-US" sz="2200" b="0" dirty="0">
                <a:solidFill>
                  <a:srgbClr val="ABB2BF"/>
                </a:solidFill>
                <a:effectLst/>
              </a:rPr>
              <a:t>));</a:t>
            </a:r>
          </a:p>
          <a:p>
            <a:pPr algn="l" fontAlgn="auto"/>
            <a:r>
              <a:rPr lang="en-US" b="1" i="0" dirty="0">
                <a:solidFill>
                  <a:schemeClr val="accent2"/>
                </a:solidFill>
                <a:effectLst/>
              </a:rPr>
              <a:t>Execution Order:</a:t>
            </a:r>
            <a:endParaRPr lang="en-US" b="0" i="0" dirty="0">
              <a:solidFill>
                <a:schemeClr val="accent2"/>
              </a:solidFill>
              <a:effectLst/>
            </a:endParaRPr>
          </a:p>
          <a:p>
            <a:pPr lvl="1">
              <a:buFont typeface="+mj-lt"/>
              <a:buAutoNum type="arabicPeriod"/>
            </a:pPr>
            <a:r>
              <a:rPr lang="en-US" sz="2400" b="0" i="0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Executes print('Synchronous Computation')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synchronously</a:t>
            </a:r>
            <a:r>
              <a:rPr lang="en-US" sz="2400" b="0" i="0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.</a:t>
            </a:r>
          </a:p>
          <a:p>
            <a:pPr lvl="1">
              <a:buFont typeface="+mj-lt"/>
              <a:buAutoNum type="arabicPeriod"/>
            </a:pPr>
            <a:r>
              <a:rPr lang="en-US" sz="2400" b="0" i="0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Schedules print('Microtask Then') in the </a:t>
            </a:r>
            <a:r>
              <a:rPr lang="en-US" sz="2400" b="0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microtask queue</a:t>
            </a:r>
            <a:r>
              <a:rPr lang="en-US" sz="2400" b="0" i="0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.</a:t>
            </a:r>
          </a:p>
          <a:p>
            <a:pPr lvl="1"/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273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76FB77-264F-90B5-938D-B5F1739B2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0E488-5FBC-95FF-2786-C50BAD30A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86191"/>
          </a:xfrm>
        </p:spPr>
        <p:txBody>
          <a:bodyPr>
            <a:noAutofit/>
          </a:bodyPr>
          <a:lstStyle/>
          <a:p>
            <a:br>
              <a:rPr lang="en-US" b="1" i="0" cap="none" dirty="0">
                <a:effectLst/>
                <a:latin typeface="+mn-lt"/>
              </a:rPr>
            </a:br>
            <a:r>
              <a:rPr lang="en-US" b="1" cap="none" dirty="0">
                <a:latin typeface="+mn-lt"/>
              </a:rPr>
              <a:t>4</a:t>
            </a:r>
            <a:r>
              <a:rPr lang="en-US" b="1" i="0" dirty="0">
                <a:effectLst/>
                <a:latin typeface="+mn-lt"/>
              </a:rPr>
              <a:t>. </a:t>
            </a:r>
            <a:r>
              <a:rPr lang="en-US" b="1" i="0" cap="none" dirty="0">
                <a:effectLst/>
                <a:latin typeface="+mn-lt"/>
              </a:rPr>
              <a:t>Future.value(value)</a:t>
            </a:r>
            <a:br>
              <a:rPr lang="en-US" b="1" i="0" cap="none" dirty="0">
                <a:effectLst/>
                <a:latin typeface="+mn-lt"/>
              </a:rPr>
            </a:br>
            <a:endParaRPr lang="en-UM" cap="none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BFFAE-AD08-C638-41D3-2AB65E0EA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458" y="1504709"/>
            <a:ext cx="11146421" cy="5092861"/>
          </a:xfrm>
        </p:spPr>
        <p:txBody>
          <a:bodyPr>
            <a:normAutofit/>
          </a:bodyPr>
          <a:lstStyle/>
          <a:p>
            <a:pPr algn="l" fontAlgn="auto">
              <a:buFont typeface="Arial" panose="020B0604020202020204" pitchFamily="34" charset="0"/>
              <a:buChar char="•"/>
            </a:pPr>
            <a:endParaRPr lang="en-US" sz="2200" b="1" i="0" dirty="0">
              <a:solidFill>
                <a:schemeClr val="accent2"/>
              </a:solidFill>
              <a:effectLst/>
              <a:latin typeface="var(--artdeco-reset-typography-font-family-sans)"/>
            </a:endParaRPr>
          </a:p>
          <a:p>
            <a:pPr algn="l" fontAlgn="auto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Completed Future</a:t>
            </a:r>
            <a:r>
              <a:rPr lang="en-US" b="0" i="0" dirty="0">
                <a:effectLst/>
                <a:latin typeface="var(--artdeco-reset-typography-font-family-sans)"/>
              </a:rPr>
              <a:t>: Immediately completes with value.</a:t>
            </a:r>
          </a:p>
          <a:p>
            <a:pPr algn="l" fontAlgn="auto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Then Callbacks</a:t>
            </a:r>
            <a:r>
              <a:rPr lang="en-US" b="0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: </a:t>
            </a:r>
            <a:r>
              <a:rPr lang="en-US" b="1" dirty="0">
                <a:latin typeface="var(--artdeco-reset-typography-font-family-sans)"/>
              </a:rPr>
              <a:t>Scheduled</a:t>
            </a:r>
            <a:r>
              <a:rPr lang="en-US" b="0" i="0" dirty="0">
                <a:effectLst/>
                <a:latin typeface="var(--artdeco-reset-typography-font-family-sans)"/>
              </a:rPr>
              <a:t> in the </a:t>
            </a:r>
            <a:r>
              <a:rPr lang="en-US" b="1" i="0" dirty="0">
                <a:effectLst/>
                <a:latin typeface="var(--artdeco-reset-typography-font-family-sans)"/>
              </a:rPr>
              <a:t>microtask queue</a:t>
            </a:r>
            <a:r>
              <a:rPr lang="en-US" b="0" i="0" dirty="0">
                <a:effectLst/>
                <a:latin typeface="var(--artdeco-reset-typography-font-family-sans)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lang="en-US" sz="2400" b="0" dirty="0">
                <a:solidFill>
                  <a:srgbClr val="E5C07B"/>
                </a:solidFill>
                <a:effectLst/>
              </a:rPr>
              <a:t>Future</a:t>
            </a:r>
            <a:r>
              <a:rPr lang="en-US" sz="2400" b="0" dirty="0">
                <a:solidFill>
                  <a:srgbClr val="ABB2BF"/>
                </a:solidFill>
                <a:effectLst/>
              </a:rPr>
              <a:t>.</a:t>
            </a:r>
            <a:r>
              <a:rPr lang="en-US" sz="2400" b="0" dirty="0">
                <a:solidFill>
                  <a:srgbClr val="61AFEF"/>
                </a:solidFill>
                <a:effectLst/>
              </a:rPr>
              <a:t>value</a:t>
            </a:r>
            <a:r>
              <a:rPr lang="en-US" sz="24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400" b="0" dirty="0">
                <a:solidFill>
                  <a:srgbClr val="98C379"/>
                </a:solidFill>
                <a:effectLst/>
              </a:rPr>
              <a:t>'Immediate Value'</a:t>
            </a:r>
            <a:r>
              <a:rPr lang="en-US" sz="2400" b="0" dirty="0">
                <a:solidFill>
                  <a:srgbClr val="ABB2BF"/>
                </a:solidFill>
                <a:effectLst/>
              </a:rPr>
              <a:t>).</a:t>
            </a:r>
            <a:r>
              <a:rPr lang="en-US" sz="2400" b="0" dirty="0">
                <a:solidFill>
                  <a:srgbClr val="61AFEF"/>
                </a:solidFill>
                <a:effectLst/>
              </a:rPr>
              <a:t>then</a:t>
            </a:r>
            <a:r>
              <a:rPr lang="en-US" sz="2400" b="0" dirty="0">
                <a:solidFill>
                  <a:srgbClr val="ABB2BF"/>
                </a:solidFill>
                <a:effectLst/>
              </a:rPr>
              <a:t>((</a:t>
            </a:r>
            <a:r>
              <a:rPr lang="en-US" sz="2400" b="0" i="1" dirty="0">
                <a:solidFill>
                  <a:srgbClr val="E06C75"/>
                </a:solidFill>
                <a:effectLst/>
              </a:rPr>
              <a:t>value</a:t>
            </a:r>
            <a:r>
              <a:rPr lang="en-US" sz="2400" b="0" dirty="0">
                <a:solidFill>
                  <a:srgbClr val="ABB2BF"/>
                </a:solidFill>
                <a:effectLst/>
              </a:rPr>
              <a:t>) {</a:t>
            </a:r>
            <a:r>
              <a:rPr lang="en-US" sz="2400" b="0" dirty="0">
                <a:solidFill>
                  <a:srgbClr val="61AFEF"/>
                </a:solidFill>
                <a:effectLst/>
              </a:rPr>
              <a:t>print</a:t>
            </a:r>
            <a:r>
              <a:rPr lang="en-US" sz="2400" b="0" dirty="0">
                <a:solidFill>
                  <a:srgbClr val="ABB2BF"/>
                </a:solidFill>
                <a:effectLst/>
              </a:rPr>
              <a:t>(</a:t>
            </a:r>
            <a:r>
              <a:rPr lang="en-US" sz="2400" b="0" i="1" dirty="0">
                <a:solidFill>
                  <a:srgbClr val="E06C75"/>
                </a:solidFill>
                <a:effectLst/>
              </a:rPr>
              <a:t>value</a:t>
            </a:r>
            <a:r>
              <a:rPr lang="en-US" sz="2400" b="0" dirty="0">
                <a:solidFill>
                  <a:srgbClr val="ABB2BF"/>
                </a:solidFill>
                <a:effectLst/>
              </a:rPr>
              <a:t>);});</a:t>
            </a:r>
          </a:p>
          <a:p>
            <a:pPr algn="l" fontAlgn="auto"/>
            <a:r>
              <a:rPr lang="en-US" b="1" i="0" dirty="0">
                <a:solidFill>
                  <a:schemeClr val="accent2"/>
                </a:solidFill>
                <a:effectLst/>
              </a:rPr>
              <a:t>Execution Order:</a:t>
            </a:r>
            <a:endParaRPr lang="en-US" b="0" i="0" dirty="0">
              <a:solidFill>
                <a:schemeClr val="accent2"/>
              </a:solidFill>
              <a:effectLst/>
            </a:endParaRPr>
          </a:p>
          <a:p>
            <a:pPr lvl="1">
              <a:buFont typeface="+mj-lt"/>
              <a:buAutoNum type="arabicPeriod"/>
            </a:pPr>
            <a:r>
              <a:rPr lang="en-US" sz="2400" b="0" i="0" dirty="0">
                <a:solidFill>
                  <a:schemeClr val="tx1">
                    <a:lumMod val="85000"/>
                  </a:schemeClr>
                </a:solidFill>
                <a:effectLst/>
              </a:rPr>
              <a:t>Schedules print('Immediate Value') in the </a:t>
            </a:r>
            <a:r>
              <a:rPr lang="en-US" sz="2400" b="0" i="0" dirty="0">
                <a:solidFill>
                  <a:schemeClr val="accent2"/>
                </a:solidFill>
                <a:effectLst/>
              </a:rPr>
              <a:t>microtask queue.</a:t>
            </a:r>
          </a:p>
          <a:p>
            <a:pPr lvl="2"/>
            <a:endParaRPr lang="en-US" sz="2800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724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17D0AE-8921-5372-B4C2-84A2B427B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45D7D-BAA5-72E9-1D57-0119F580A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98599"/>
            <a:ext cx="9905998" cy="927478"/>
          </a:xfrm>
        </p:spPr>
        <p:txBody>
          <a:bodyPr>
            <a:noAutofit/>
          </a:bodyPr>
          <a:lstStyle/>
          <a:p>
            <a:pPr algn="l" fontAlgn="auto"/>
            <a:r>
              <a:rPr lang="en-US" b="1" i="0" cap="none" dirty="0">
                <a:effectLst/>
                <a:latin typeface="+mn-lt"/>
              </a:rPr>
              <a:t>Comprehensive Example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685320-9A32-DFB5-3830-8E1235949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269" y="1136773"/>
            <a:ext cx="8819717" cy="572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641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229116-8E59-F1E5-66A0-ACED39EB3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6E2E-FE71-FF32-17BC-6657C857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17576"/>
            <a:ext cx="9905998" cy="874616"/>
          </a:xfrm>
        </p:spPr>
        <p:txBody>
          <a:bodyPr>
            <a:noAutofit/>
          </a:bodyPr>
          <a:lstStyle/>
          <a:p>
            <a:pPr algn="l" fontAlgn="auto"/>
            <a:r>
              <a:rPr lang="en-US" sz="4000" b="1" i="0" cap="none" dirty="0">
                <a:effectLst/>
                <a:latin typeface="+mn-lt"/>
              </a:rPr>
              <a:t>Explanation: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2B010-DB29-EB24-3943-E269F3D2C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92192"/>
            <a:ext cx="9905999" cy="5370654"/>
          </a:xfrm>
        </p:spPr>
        <p:txBody>
          <a:bodyPr>
            <a:normAutofit lnSpcReduction="10000"/>
          </a:bodyPr>
          <a:lstStyle/>
          <a:p>
            <a:pPr algn="l" fontAlgn="auto"/>
            <a:r>
              <a:rPr lang="en-US" b="1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Synchronous Code</a:t>
            </a:r>
            <a:r>
              <a:rPr lang="en-US" b="0" i="0" dirty="0">
                <a:solidFill>
                  <a:schemeClr val="accent2"/>
                </a:solidFill>
                <a:effectLst/>
                <a:latin typeface="-apple-system"/>
              </a:rPr>
              <a:t>: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print('Start'); → Output: Start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Future.sync(() =&gt; print('Synchronous Future')); executes synchronously.</a:t>
            </a:r>
          </a:p>
          <a:p>
            <a:pPr marL="457200" lvl="1" indent="0">
              <a:buNone/>
            </a:pPr>
            <a:r>
              <a:rPr lang="en-US" b="0" i="0" dirty="0">
                <a:solidFill>
                  <a:schemeClr val="tx1">
                    <a:lumMod val="85000"/>
                  </a:schemeClr>
                </a:solidFill>
                <a:effectLst/>
                <a:latin typeface="-apple-system"/>
              </a:rPr>
              <a:t>    Output: Synchronous Future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print('End'); → Output: End</a:t>
            </a:r>
          </a:p>
          <a:p>
            <a:pPr algn="l" fontAlgn="auto"/>
            <a:r>
              <a:rPr lang="en-US" b="1" i="0" dirty="0">
                <a:solidFill>
                  <a:schemeClr val="accent2"/>
                </a:solidFill>
                <a:effectLst/>
                <a:latin typeface="var(--artdeco-reset-typography-font-family-sans)"/>
              </a:rPr>
              <a:t>Microtask Queue</a:t>
            </a:r>
            <a:r>
              <a:rPr lang="en-US" b="0" i="0" dirty="0">
                <a:solidFill>
                  <a:schemeClr val="accent2"/>
                </a:solidFill>
                <a:effectLst/>
                <a:latin typeface="-apple-system"/>
              </a:rPr>
              <a:t>: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Future.microtask(() =&gt; print('Microtask Future'));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Schedules print('Microtask Future') in the microtask queue. Its .then() callback schedules print('Microtask Future Then') in the microtask queue.</a:t>
            </a:r>
            <a:endParaRPr lang="en-US" b="0" i="0" dirty="0">
              <a:solidFill>
                <a:schemeClr val="tx1">
                  <a:lumMod val="85000"/>
                </a:schemeClr>
              </a:solidFill>
              <a:effectLst/>
              <a:latin typeface="-apple-system"/>
            </a:endParaRP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Future.value('Immediate Future').then(print); </a:t>
            </a:r>
            <a:r>
              <a:rPr lang="en-US" b="0" i="0" dirty="0">
                <a:solidFill>
                  <a:schemeClr val="tx1">
                    <a:lumMod val="85000"/>
                  </a:schemeClr>
                </a:solidFill>
                <a:effectLst/>
                <a:latin typeface="-apple-system"/>
              </a:rPr>
              <a:t>Schedules print('Immediate Future') in the microtask queue.</a:t>
            </a:r>
            <a:endParaRPr lang="en-US" b="0" i="0" dirty="0">
              <a:effectLst/>
              <a:latin typeface="-apple-system"/>
            </a:endParaRP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Future.sync(() =&gt; ...).then((_) =&gt; print('Synchronous Future Then’)); </a:t>
            </a:r>
            <a:r>
              <a:rPr lang="en-US" b="0" i="0" dirty="0">
                <a:solidFill>
                  <a:schemeClr val="tx1">
                    <a:lumMod val="85000"/>
                  </a:schemeClr>
                </a:solidFill>
                <a:effectLst/>
                <a:latin typeface="-apple-system"/>
              </a:rPr>
              <a:t>Schedules print('Synchronous Future Then') in the microtask queue.</a:t>
            </a:r>
          </a:p>
          <a:p>
            <a:pPr lvl="1"/>
            <a:endParaRPr lang="en-US" b="0" i="0" dirty="0">
              <a:solidFill>
                <a:schemeClr val="tx1">
                  <a:lumMod val="85000"/>
                </a:schemeClr>
              </a:solidFill>
              <a:effectLst/>
              <a:latin typeface="-apple-system"/>
            </a:endParaRPr>
          </a:p>
          <a:p>
            <a:pPr lvl="1"/>
            <a:endParaRPr lang="en-US" dirty="0">
              <a:effectLst/>
              <a:latin typeface="var(--artdeco-reset-typography-font-family-sans)"/>
            </a:endParaRPr>
          </a:p>
          <a:p>
            <a:endParaRPr lang="en-UM" dirty="0"/>
          </a:p>
        </p:txBody>
      </p:sp>
    </p:spTree>
    <p:extLst>
      <p:ext uri="{BB962C8B-B14F-4D97-AF65-F5344CB8AC3E}">
        <p14:creationId xmlns:p14="http://schemas.microsoft.com/office/powerpoint/2010/main" val="4905222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4F773-FA1F-584B-F551-7CF0EBED9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D6020-BCB1-5758-CF19-BA0C1DD98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17576"/>
            <a:ext cx="9905998" cy="874616"/>
          </a:xfrm>
        </p:spPr>
        <p:txBody>
          <a:bodyPr>
            <a:noAutofit/>
          </a:bodyPr>
          <a:lstStyle/>
          <a:p>
            <a:pPr algn="l" fontAlgn="auto"/>
            <a:r>
              <a:rPr lang="en-US" sz="4000" b="1" i="0" cap="none" dirty="0">
                <a:effectLst/>
                <a:latin typeface="+mn-lt"/>
              </a:rPr>
              <a:t>Explanation: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1025F-8F59-56F1-0BED-565779882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92192"/>
            <a:ext cx="9905999" cy="5370654"/>
          </a:xfrm>
        </p:spPr>
        <p:txBody>
          <a:bodyPr>
            <a:normAutofit/>
          </a:bodyPr>
          <a:lstStyle/>
          <a:p>
            <a:pPr algn="l" fontAlgn="auto"/>
            <a:r>
              <a:rPr lang="en-US" b="1" i="0" dirty="0">
                <a:solidFill>
                  <a:schemeClr val="accent2"/>
                </a:solidFill>
                <a:effectLst/>
                <a:latin typeface="-apple-system"/>
              </a:rPr>
              <a:t>Event Queue</a:t>
            </a:r>
            <a:r>
              <a:rPr lang="en-US" b="0" i="0" dirty="0">
                <a:solidFill>
                  <a:schemeClr val="accent2"/>
                </a:solidFill>
                <a:effectLst/>
                <a:latin typeface="-apple-system"/>
              </a:rPr>
              <a:t>:</a:t>
            </a:r>
            <a:endParaRPr lang="en-US" b="0" i="0" dirty="0">
              <a:effectLst/>
              <a:latin typeface="-apple-system"/>
            </a:endParaRP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Future(() =&gt; print('Event Future’)); </a:t>
            </a:r>
            <a:r>
              <a:rPr lang="en-US" b="0" i="0" dirty="0">
                <a:solidFill>
                  <a:schemeClr val="tx1">
                    <a:lumMod val="85000"/>
                  </a:schemeClr>
                </a:solidFill>
                <a:effectLst/>
                <a:latin typeface="-apple-system"/>
              </a:rPr>
              <a:t>Schedules print('Event Future') in the event queue.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After execution, its .then() callback schedules print('Event Future Then'); in the microtask queue.</a:t>
            </a:r>
          </a:p>
          <a:p>
            <a:pPr lvl="1"/>
            <a:endParaRPr lang="en-US" b="0" i="0" dirty="0">
              <a:solidFill>
                <a:schemeClr val="tx1">
                  <a:lumMod val="85000"/>
                </a:schemeClr>
              </a:solidFill>
              <a:effectLst/>
              <a:latin typeface="-apple-system"/>
            </a:endParaRPr>
          </a:p>
          <a:p>
            <a:pPr lvl="1"/>
            <a:endParaRPr lang="en-US" dirty="0">
              <a:effectLst/>
              <a:latin typeface="var(--artdeco-reset-typography-font-family-sans)"/>
            </a:endParaRPr>
          </a:p>
          <a:p>
            <a:endParaRPr lang="en-UM" dirty="0"/>
          </a:p>
        </p:txBody>
      </p:sp>
    </p:spTree>
    <p:extLst>
      <p:ext uri="{BB962C8B-B14F-4D97-AF65-F5344CB8AC3E}">
        <p14:creationId xmlns:p14="http://schemas.microsoft.com/office/powerpoint/2010/main" val="3487970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AA75-751A-5223-B84D-C6F03F03D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4202535" cy="1639884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S</a:t>
            </a:r>
            <a:r>
              <a:rPr lang="en-US" cap="none" dirty="0">
                <a:latin typeface="+mj-lt"/>
              </a:rPr>
              <a:t>ynchronous</a:t>
            </a:r>
            <a:r>
              <a:rPr lang="en-US" cap="none" dirty="0"/>
              <a:t> </a:t>
            </a:r>
            <a:r>
              <a:rPr lang="en-US" sz="2800" i="0" dirty="0">
                <a:effectLst/>
                <a:latin typeface="Tw Cen MT (Body)"/>
              </a:rPr>
              <a:t>(</a:t>
            </a:r>
            <a:r>
              <a:rPr lang="en-US" sz="2800" b="1" i="0" cap="none" dirty="0">
                <a:solidFill>
                  <a:srgbClr val="00B0F0"/>
                </a:solidFill>
                <a:effectLst/>
                <a:latin typeface="Tw Cen MT (Body)"/>
              </a:rPr>
              <a:t>Blocking</a:t>
            </a:r>
            <a:r>
              <a:rPr lang="en-US" sz="2800" i="0" dirty="0">
                <a:effectLst/>
                <a:latin typeface="Tw Cen MT (Body)"/>
              </a:rPr>
              <a:t>)</a:t>
            </a:r>
            <a:br>
              <a:rPr lang="en-US" sz="3600" i="0" dirty="0">
                <a:effectLst/>
                <a:latin typeface="Tw Cen MT (Body)"/>
              </a:rPr>
            </a:br>
            <a:endParaRPr lang="en-UM" sz="36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EE7B89A-EF24-68BA-A591-0766FAFEB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158" y="1733011"/>
            <a:ext cx="5326063" cy="381309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DD9BF-C328-5469-9069-DB8D613453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4674976" cy="3813092"/>
          </a:xfrm>
        </p:spPr>
        <p:txBody>
          <a:bodyPr>
            <a:normAutofit/>
          </a:bodyPr>
          <a:lstStyle/>
          <a:p>
            <a:r>
              <a:rPr lang="en-US" sz="2800" i="0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</a:rPr>
              <a:t>Tasks execute </a:t>
            </a:r>
            <a:r>
              <a:rPr lang="en-US" sz="2800" b="1" i="0" dirty="0">
                <a:solidFill>
                  <a:srgbClr val="00B0F0"/>
                </a:solidFill>
                <a:effectLst/>
              </a:rPr>
              <a:t>sequentially</a:t>
            </a:r>
            <a:r>
              <a:rPr lang="en-US" sz="2800" b="0" i="0" dirty="0">
                <a:solidFill>
                  <a:srgbClr val="F8FAFF"/>
                </a:solidFill>
                <a:effectLst/>
              </a:rPr>
              <a:t>; each task must complete before the next begins.</a:t>
            </a:r>
          </a:p>
          <a:p>
            <a:r>
              <a:rPr lang="en-US" sz="2800" b="0" i="0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</a:rPr>
              <a:t>Example: Reading a file, then processing its data, and finally displaying results -- </a:t>
            </a:r>
            <a:r>
              <a:rPr lang="en-US" sz="2800" b="1" i="0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</a:rPr>
              <a:t>each step blocks the next.</a:t>
            </a:r>
          </a:p>
          <a:p>
            <a:endParaRPr lang="en-UM" dirty="0"/>
          </a:p>
        </p:txBody>
      </p:sp>
    </p:spTree>
    <p:extLst>
      <p:ext uri="{BB962C8B-B14F-4D97-AF65-F5344CB8AC3E}">
        <p14:creationId xmlns:p14="http://schemas.microsoft.com/office/powerpoint/2010/main" val="19167948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4774B-FB0A-7F7E-E53D-2D262D619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91A4D-5F1E-2703-E08F-E44D9699A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17576"/>
            <a:ext cx="9905998" cy="874616"/>
          </a:xfrm>
        </p:spPr>
        <p:txBody>
          <a:bodyPr>
            <a:noAutofit/>
          </a:bodyPr>
          <a:lstStyle/>
          <a:p>
            <a:pPr algn="l" fontAlgn="auto"/>
            <a:r>
              <a:rPr lang="en-US" sz="4000" b="1" i="0" cap="none" dirty="0">
                <a:effectLst/>
                <a:latin typeface="+mn-lt"/>
              </a:rPr>
              <a:t>Execution Order: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3B2BB-DCAA-3905-DCC1-D85A44213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92192"/>
            <a:ext cx="9905999" cy="5370654"/>
          </a:xfrm>
        </p:spPr>
        <p:txBody>
          <a:bodyPr>
            <a:normAutofit/>
          </a:bodyPr>
          <a:lstStyle/>
          <a:p>
            <a:pPr fontAlgn="auto">
              <a:buFont typeface="Arial" panose="020B0604020202020204" pitchFamily="34" charset="0"/>
              <a:buChar char="•"/>
            </a:pPr>
            <a:r>
              <a:rPr lang="en-US" b="1" dirty="0">
                <a:effectLst/>
                <a:latin typeface="var(--artdeco-reset-typography-font-family-sans)"/>
              </a:rPr>
              <a:t>Synchronous Code</a:t>
            </a:r>
            <a:r>
              <a:rPr lang="en-US" dirty="0">
                <a:effectLst/>
                <a:latin typeface="var(--artdeco-reset-typography-font-family-sans)"/>
              </a:rPr>
              <a:t>: Start, Synchronous Future, End</a:t>
            </a:r>
          </a:p>
          <a:p>
            <a:pPr fontAlgn="auto">
              <a:buFont typeface="Arial" panose="020B0604020202020204" pitchFamily="34" charset="0"/>
              <a:buChar char="•"/>
            </a:pPr>
            <a:r>
              <a:rPr lang="en-US" b="1" dirty="0">
                <a:effectLst/>
                <a:latin typeface="var(--artdeco-reset-typography-font-family-sans)"/>
              </a:rPr>
              <a:t>Microtasks</a:t>
            </a:r>
            <a:r>
              <a:rPr lang="en-US" dirty="0">
                <a:effectLst/>
                <a:latin typeface="var(--artdeco-reset-typography-font-family-sans)"/>
              </a:rPr>
              <a:t>: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Microtask Future → Output: Microtask Future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Microtask Future Then → Output: Microtask Future Then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Immediate Future → Output: Immediate Future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Synchronous Future Then → Output: Synchronous Future Then</a:t>
            </a:r>
          </a:p>
          <a:p>
            <a:pPr fontAlgn="auto">
              <a:buFont typeface="Arial" panose="020B0604020202020204" pitchFamily="34" charset="0"/>
              <a:buChar char="•"/>
            </a:pPr>
            <a:r>
              <a:rPr lang="en-US" b="1" dirty="0">
                <a:effectLst/>
                <a:latin typeface="var(--artdeco-reset-typography-font-family-sans)"/>
              </a:rPr>
              <a:t>Event Queue</a:t>
            </a:r>
            <a:r>
              <a:rPr lang="en-US" dirty="0">
                <a:effectLst/>
                <a:latin typeface="var(--artdeco-reset-typography-font-family-sans)"/>
              </a:rPr>
              <a:t>: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Event Future → Output: Event Future	</a:t>
            </a:r>
          </a:p>
          <a:p>
            <a:pPr algn="l" fontAlgn="auto"/>
            <a:r>
              <a:rPr lang="en-US" b="1" i="0" dirty="0">
                <a:effectLst/>
                <a:latin typeface="var(--artdeco-reset-typography-font-family-sans)"/>
              </a:rPr>
              <a:t>Microtask</a:t>
            </a:r>
            <a:r>
              <a:rPr lang="en-US" b="0" i="0" dirty="0">
                <a:effectLst/>
                <a:latin typeface="-apple-system"/>
              </a:rPr>
              <a:t>: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Event Future Then → Output: Event Future Then</a:t>
            </a:r>
          </a:p>
          <a:p>
            <a:pPr marL="457200" lvl="1" indent="0">
              <a:buNone/>
            </a:pPr>
            <a:endParaRPr lang="en-US" b="0" i="0" dirty="0">
              <a:solidFill>
                <a:schemeClr val="tx1">
                  <a:lumMod val="85000"/>
                </a:schemeClr>
              </a:solidFill>
              <a:effectLst/>
              <a:latin typeface="-apple-system"/>
            </a:endParaRPr>
          </a:p>
          <a:p>
            <a:pPr lvl="1"/>
            <a:endParaRPr lang="en-US" dirty="0">
              <a:effectLst/>
              <a:latin typeface="var(--artdeco-reset-typography-font-family-sans)"/>
            </a:endParaRPr>
          </a:p>
          <a:p>
            <a:endParaRPr lang="en-UM" dirty="0"/>
          </a:p>
        </p:txBody>
      </p:sp>
    </p:spTree>
    <p:extLst>
      <p:ext uri="{BB962C8B-B14F-4D97-AF65-F5344CB8AC3E}">
        <p14:creationId xmlns:p14="http://schemas.microsoft.com/office/powerpoint/2010/main" val="4463396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67E8E8-80F7-EEA4-97AF-C68F6A4F3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B114C-99F6-CC0C-BDC9-EF6BAFA3B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98599"/>
            <a:ext cx="9905998" cy="927478"/>
          </a:xfrm>
        </p:spPr>
        <p:txBody>
          <a:bodyPr>
            <a:noAutofit/>
          </a:bodyPr>
          <a:lstStyle/>
          <a:p>
            <a:pPr algn="l" fontAlgn="auto"/>
            <a:r>
              <a:rPr lang="en-US" sz="4000" b="1" i="0" cap="none" dirty="0">
                <a:effectLst/>
                <a:latin typeface="+mn-lt"/>
              </a:rPr>
              <a:t>Quiz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ED357A-4C50-492E-51FE-4288DB56C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369" y="1111802"/>
            <a:ext cx="7759367" cy="574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815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F1FA4-9BBF-8194-B185-ADAE8D8FA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D0675-CFDE-C159-ADAE-1D1E19E9C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290" y="421176"/>
            <a:ext cx="9905998" cy="927478"/>
          </a:xfrm>
        </p:spPr>
        <p:txBody>
          <a:bodyPr>
            <a:noAutofit/>
          </a:bodyPr>
          <a:lstStyle/>
          <a:p>
            <a:pPr algn="l" fontAlgn="auto"/>
            <a:r>
              <a:rPr lang="en-US" sz="4000" b="1" i="0" cap="none" dirty="0">
                <a:effectLst/>
                <a:latin typeface="+mn-lt"/>
              </a:rPr>
              <a:t>Quiz</a:t>
            </a:r>
            <a:endParaRPr lang="en-US" b="1" i="0" cap="none" dirty="0">
              <a:effectLst/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7DA2F8-CA68-5D7F-18B1-B4898276D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0"/>
            <a:ext cx="81844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3404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670AE0-B1E8-E51C-D288-C78E21FE1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A8300-6BA8-E6F4-5943-01B63425D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17576"/>
            <a:ext cx="9905998" cy="874616"/>
          </a:xfrm>
        </p:spPr>
        <p:txBody>
          <a:bodyPr>
            <a:noAutofit/>
          </a:bodyPr>
          <a:lstStyle/>
          <a:p>
            <a:r>
              <a:rPr lang="en-US" b="1" i="0" cap="none" dirty="0">
                <a:effectLst/>
                <a:latin typeface="+mn-lt"/>
              </a:rPr>
              <a:t>Async/Await: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23CF0-CB7C-4D82-C1E0-C3D6EA0EA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92192"/>
            <a:ext cx="9905999" cy="5370654"/>
          </a:xfrm>
        </p:spPr>
        <p:txBody>
          <a:bodyPr>
            <a:normAutofit/>
          </a:bodyPr>
          <a:lstStyle/>
          <a:p>
            <a:pPr fontAlgn="auto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var(--artdeco-reset-typography-font-family-sans)"/>
              </a:rPr>
              <a:t>When using async and await, the code after an await is scheduled in the microtask queue once the awaited Future completes.</a:t>
            </a:r>
          </a:p>
          <a:p>
            <a:pPr fontAlgn="auto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-apple-system"/>
              </a:rPr>
              <a:t>Output: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// Start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// Event Future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// Awaited Future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// After Await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  <a:latin typeface="var(--artdeco-reset-typography-font-family-sans)"/>
              </a:rPr>
              <a:t>// End</a:t>
            </a:r>
          </a:p>
          <a:p>
            <a:pPr marL="0" indent="0" fontAlgn="auto">
              <a:buNone/>
            </a:pPr>
            <a:endParaRPr lang="en-US" b="0" i="0" dirty="0">
              <a:effectLst/>
              <a:latin typeface="-apple-system"/>
            </a:endParaRPr>
          </a:p>
          <a:p>
            <a:pPr marL="457200" lvl="1" indent="0">
              <a:buNone/>
            </a:pPr>
            <a:endParaRPr lang="en-US" b="0" i="0" dirty="0">
              <a:solidFill>
                <a:schemeClr val="tx1">
                  <a:lumMod val="85000"/>
                </a:schemeClr>
              </a:solidFill>
              <a:effectLst/>
              <a:latin typeface="-apple-system"/>
            </a:endParaRPr>
          </a:p>
          <a:p>
            <a:pPr lvl="1"/>
            <a:endParaRPr lang="en-US" dirty="0">
              <a:effectLst/>
              <a:latin typeface="var(--artdeco-reset-typography-font-family-sans)"/>
            </a:endParaRPr>
          </a:p>
          <a:p>
            <a:endParaRPr lang="en-UM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1AAD5F-C4FE-3B04-2B4B-89832F563F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007" y="2085580"/>
            <a:ext cx="6229281" cy="465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2419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C88FE-D162-032A-850F-9005E777F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EFC14-E815-F5E4-03E9-94C85A822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17576"/>
            <a:ext cx="9905998" cy="874616"/>
          </a:xfrm>
        </p:spPr>
        <p:txBody>
          <a:bodyPr>
            <a:noAutofit/>
          </a:bodyPr>
          <a:lstStyle/>
          <a:p>
            <a:pPr algn="l" fontAlgn="auto"/>
            <a:r>
              <a:rPr lang="en-US" sz="4000" b="1" i="0" cap="none" dirty="0">
                <a:effectLst/>
                <a:latin typeface="+mn-lt"/>
              </a:rPr>
              <a:t>Execution: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6B3EA-C2DC-122C-96E1-2E88CB532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83847"/>
            <a:ext cx="9905999" cy="5741043"/>
          </a:xfrm>
        </p:spPr>
        <p:txBody>
          <a:bodyPr>
            <a:normAutofit/>
          </a:bodyPr>
          <a:lstStyle/>
          <a:p>
            <a:pPr fontAlgn="auto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</a:rPr>
              <a:t>print('Start'); runs synchronously.</a:t>
            </a:r>
          </a:p>
          <a:p>
            <a:pPr fontAlgn="auto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</a:rPr>
              <a:t>Future(() =&gt; print('Event Future')); schedules print('Event Future') in the event queue.</a:t>
            </a:r>
          </a:p>
          <a:p>
            <a:pPr fontAlgn="auto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</a:rPr>
              <a:t>The await pauses the main function until Future(() =&gt; print('Awaited Future')) completes.</a:t>
            </a:r>
          </a:p>
          <a:p>
            <a:pPr algn="l" fontAlgn="auto"/>
            <a:r>
              <a:rPr lang="en-US" b="0" i="0" dirty="0">
                <a:solidFill>
                  <a:schemeClr val="tx1">
                    <a:lumMod val="85000"/>
                  </a:schemeClr>
                </a:solidFill>
                <a:effectLst/>
              </a:rPr>
              <a:t>Schedules print('Awaited Future') in the event queue.</a:t>
            </a:r>
          </a:p>
          <a:p>
            <a:pPr fontAlgn="auto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</a:rPr>
              <a:t>After Awaited Future prints, print('After Await'); is scheduled in the microtask queue.</a:t>
            </a:r>
          </a:p>
          <a:p>
            <a:pPr fontAlgn="auto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ffectLst/>
              </a:rPr>
              <a:t>Finally, print('End'); runs synchronously after the async function completes.</a:t>
            </a:r>
          </a:p>
          <a:p>
            <a:pPr fontAlgn="auto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F0000"/>
                </a:solidFill>
                <a:effectLst/>
                <a:latin typeface="-apple-system"/>
              </a:rPr>
              <a:t>Note: </a:t>
            </a:r>
            <a:r>
              <a:rPr lang="en-US" b="0" i="0" dirty="0">
                <a:solidFill>
                  <a:schemeClr val="accent2"/>
                </a:solidFill>
                <a:effectLst/>
                <a:latin typeface="-apple-system"/>
              </a:rPr>
              <a:t>The await effectively pauses the main function, but the rest of the event loop continues.</a:t>
            </a:r>
          </a:p>
          <a:p>
            <a:pPr lvl="1"/>
            <a:endParaRPr lang="en-US" dirty="0">
              <a:effectLst/>
              <a:latin typeface="var(--artdeco-reset-typography-font-family-sans)"/>
            </a:endParaRPr>
          </a:p>
          <a:p>
            <a:endParaRPr lang="en-UM" dirty="0"/>
          </a:p>
        </p:txBody>
      </p:sp>
    </p:spTree>
    <p:extLst>
      <p:ext uri="{BB962C8B-B14F-4D97-AF65-F5344CB8AC3E}">
        <p14:creationId xmlns:p14="http://schemas.microsoft.com/office/powerpoint/2010/main" val="27392932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3D58C-B269-0A22-938B-65833C751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cap="none" dirty="0">
                <a:effectLst/>
                <a:latin typeface="+mn-lt"/>
              </a:rPr>
              <a:t>Key Takeaways</a:t>
            </a:r>
            <a:r>
              <a:rPr lang="en-US" b="1" cap="none" dirty="0">
                <a:latin typeface="+mn-lt"/>
              </a:rPr>
              <a:t>:</a:t>
            </a:r>
            <a:endParaRPr lang="en-UM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7C3B0-6790-269A-EB52-354459ED5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10086031" cy="43596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Microtasks vs. Events: </a:t>
            </a:r>
            <a:r>
              <a:rPr lang="en-US" dirty="0"/>
              <a:t>Microtasks are high-priority and run before events.</a:t>
            </a:r>
          </a:p>
          <a:p>
            <a:r>
              <a:rPr lang="en-US" dirty="0">
                <a:solidFill>
                  <a:schemeClr val="accent2"/>
                </a:solidFill>
              </a:rPr>
              <a:t>Future Scheduling:</a:t>
            </a:r>
          </a:p>
          <a:p>
            <a:pPr lvl="1"/>
            <a:r>
              <a:rPr lang="en-US" b="1" dirty="0"/>
              <a:t> </a:t>
            </a:r>
            <a:r>
              <a:rPr lang="en-US" sz="2200" b="1" dirty="0"/>
              <a:t>Future(() =&gt; ...): </a:t>
            </a:r>
            <a:r>
              <a:rPr lang="en-US" sz="2200" dirty="0"/>
              <a:t>Computation in event queue; .then() in microtask queue after computation.</a:t>
            </a:r>
          </a:p>
          <a:p>
            <a:pPr lvl="1"/>
            <a:r>
              <a:rPr lang="en-US" sz="2200" dirty="0"/>
              <a:t> </a:t>
            </a:r>
            <a:r>
              <a:rPr lang="en-US" sz="2200" b="1" dirty="0"/>
              <a:t>Future.microtask(() =&gt; ...): </a:t>
            </a:r>
            <a:r>
              <a:rPr lang="en-US" sz="2200" dirty="0"/>
              <a:t>Both computation and .then() in the microtask queue.</a:t>
            </a:r>
          </a:p>
          <a:p>
            <a:pPr lvl="1"/>
            <a:r>
              <a:rPr lang="en-US" sz="2200" dirty="0"/>
              <a:t> These tasks have higher priority in the microtask queue.</a:t>
            </a:r>
          </a:p>
          <a:p>
            <a:pPr lvl="1"/>
            <a:r>
              <a:rPr lang="en-US" sz="2200" dirty="0"/>
              <a:t> </a:t>
            </a:r>
            <a:r>
              <a:rPr lang="en-US" sz="2200" b="1" dirty="0"/>
              <a:t>Future.value(...) and Future.sync(...): </a:t>
            </a:r>
            <a:r>
              <a:rPr lang="en-US" sz="2200" dirty="0"/>
              <a:t>Complete immediately; .then() in microtask queue.</a:t>
            </a:r>
            <a:endParaRPr lang="en-UM" sz="2200" dirty="0"/>
          </a:p>
        </p:txBody>
      </p:sp>
    </p:spTree>
    <p:extLst>
      <p:ext uri="{BB962C8B-B14F-4D97-AF65-F5344CB8AC3E}">
        <p14:creationId xmlns:p14="http://schemas.microsoft.com/office/powerpoint/2010/main" val="1144643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32B7F-52C7-4736-C6DC-62D862030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914" y="594361"/>
            <a:ext cx="4644495" cy="1639884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A</a:t>
            </a:r>
            <a:r>
              <a:rPr lang="en-US" cap="none" dirty="0">
                <a:latin typeface="+mj-lt"/>
              </a:rPr>
              <a:t>synchronous </a:t>
            </a:r>
            <a:r>
              <a:rPr lang="en-US" sz="2800" i="0" dirty="0">
                <a:solidFill>
                  <a:srgbClr val="F8FAFF"/>
                </a:solidFill>
                <a:effectLst/>
                <a:latin typeface="Tw Cen MT (Body)"/>
              </a:rPr>
              <a:t>(</a:t>
            </a:r>
            <a:r>
              <a:rPr lang="en-US" sz="2800" b="1" i="0" cap="none" dirty="0">
                <a:solidFill>
                  <a:srgbClr val="00B0F0"/>
                </a:solidFill>
                <a:effectLst/>
                <a:latin typeface="Tw Cen MT (Body)"/>
              </a:rPr>
              <a:t>Non-Blocking</a:t>
            </a:r>
            <a:r>
              <a:rPr lang="en-US" sz="2800" i="0" dirty="0">
                <a:solidFill>
                  <a:srgbClr val="F8FAFF"/>
                </a:solidFill>
                <a:effectLst/>
                <a:latin typeface="Tw Cen MT (Body)"/>
              </a:rPr>
              <a:t>)</a:t>
            </a:r>
            <a:br>
              <a:rPr lang="en-US" sz="3600" i="0" dirty="0">
                <a:solidFill>
                  <a:srgbClr val="F8FAFF"/>
                </a:solidFill>
                <a:effectLst/>
                <a:latin typeface="Tw Cen MT (Body)"/>
              </a:rPr>
            </a:br>
            <a:endParaRPr lang="en-UM" sz="36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CD279E5-D8A3-2A39-2439-4E941D8A4D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840" y="1727147"/>
            <a:ext cx="5381625" cy="385287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9C382-1AC1-AE30-631E-67E671FBB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1535" y="1975164"/>
            <a:ext cx="5244465" cy="4471355"/>
          </a:xfrm>
        </p:spPr>
        <p:txBody>
          <a:bodyPr>
            <a:normAutofit/>
          </a:bodyPr>
          <a:lstStyle/>
          <a:p>
            <a:pPr rtl="0" eaLnBrk="1" latinLnBrk="0" hangingPunct="1">
              <a:lnSpc>
                <a:spcPct val="120000"/>
              </a:lnSpc>
              <a:spcBef>
                <a:spcPts val="1000"/>
              </a:spcBef>
              <a:buClrTx/>
              <a:buSzPct val="125000"/>
            </a:pPr>
            <a:r>
              <a:rPr lang="en-US" sz="2800" b="0" i="0" dirty="0">
                <a:solidFill>
                  <a:srgbClr val="F8FAFF"/>
                </a:solidFill>
                <a:effectLst/>
              </a:rPr>
              <a:t>Tasks </a:t>
            </a:r>
            <a:r>
              <a:rPr lang="en-US" sz="2800" b="1" i="0" dirty="0">
                <a:solidFill>
                  <a:srgbClr val="00B0F0"/>
                </a:solidFill>
                <a:effectLst/>
              </a:rPr>
              <a:t>overlap</a:t>
            </a:r>
            <a:r>
              <a:rPr lang="en-US" sz="2800" b="0" i="0" dirty="0">
                <a:solidFill>
                  <a:srgbClr val="F8FAFF"/>
                </a:solidFill>
                <a:effectLst/>
              </a:rPr>
              <a:t>; </a:t>
            </a:r>
            <a:r>
              <a:rPr lang="en-US" sz="2800" b="0" i="0" kern="1200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</a:rPr>
              <a:t>Tasks can </a:t>
            </a:r>
            <a:r>
              <a:rPr lang="en-US" sz="2800" b="1" i="0" kern="1200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</a:rPr>
              <a:t>run </a:t>
            </a:r>
            <a:r>
              <a:rPr lang="en-US" sz="2800" b="1" i="0" kern="1200" dirty="0">
                <a:solidFill>
                  <a:srgbClr val="00B0F0"/>
                </a:solidFill>
                <a:effectLst/>
              </a:rPr>
              <a:t>concurrently</a:t>
            </a:r>
            <a:r>
              <a:rPr lang="en-US" sz="2800" b="0" i="0" kern="1200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</a:rPr>
              <a:t>. Long-running operations start </a:t>
            </a:r>
            <a:r>
              <a:rPr lang="en-US" sz="2800" b="1" i="0" kern="1200" dirty="0">
                <a:solidFill>
                  <a:srgbClr val="00B0F0"/>
                </a:solidFill>
                <a:effectLst/>
              </a:rPr>
              <a:t>but don’t block </a:t>
            </a:r>
            <a:r>
              <a:rPr lang="en-US" sz="2800" b="0" i="0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</a:rPr>
              <a:t>subsequent code. </a:t>
            </a:r>
          </a:p>
          <a:p>
            <a:pPr rtl="0" eaLnBrk="1" latinLnBrk="0" hangingPunct="1">
              <a:lnSpc>
                <a:spcPct val="120000"/>
              </a:lnSpc>
              <a:spcBef>
                <a:spcPts val="1000"/>
              </a:spcBef>
              <a:buClrTx/>
              <a:buSzPct val="125000"/>
            </a:pPr>
            <a:r>
              <a:rPr lang="en-US" sz="2800" b="0" i="0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</a:rPr>
              <a:t>Example: Initiating a file read, processing other data while waiting, and handling the file data later via </a:t>
            </a:r>
            <a:r>
              <a:rPr lang="en-US" sz="2800" b="1" i="0" dirty="0">
                <a:solidFill>
                  <a:schemeClr val="bg2">
                    <a:lumMod val="10000"/>
                    <a:lumOff val="90000"/>
                  </a:schemeClr>
                </a:solidFill>
                <a:effectLst/>
              </a:rPr>
              <a:t>callbacks</a:t>
            </a:r>
            <a:endParaRPr lang="en-UM" sz="2800" b="1" dirty="0"/>
          </a:p>
        </p:txBody>
      </p:sp>
    </p:spTree>
    <p:extLst>
      <p:ext uri="{BB962C8B-B14F-4D97-AF65-F5344CB8AC3E}">
        <p14:creationId xmlns:p14="http://schemas.microsoft.com/office/powerpoint/2010/main" val="1116422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95DDA-9141-6800-5094-10C620F8F5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641600"/>
            <a:ext cx="8791575" cy="2387600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latin typeface="Tw Cen MT (Headings)"/>
              </a:rPr>
              <a:t>P</a:t>
            </a:r>
            <a:r>
              <a:rPr lang="en-US" b="0" i="0" cap="none" dirty="0">
                <a:effectLst/>
                <a:latin typeface="Tw Cen MT (Headings)"/>
              </a:rPr>
              <a:t>arallel</a:t>
            </a:r>
            <a:r>
              <a:rPr lang="en-US" b="0" i="0" dirty="0">
                <a:effectLst/>
                <a:latin typeface="Tw Cen MT (Headings)"/>
              </a:rPr>
              <a:t> </a:t>
            </a:r>
            <a:r>
              <a:rPr lang="en-US" b="0" i="0" cap="none" dirty="0">
                <a:effectLst/>
                <a:latin typeface="Tw Cen MT (Headings)"/>
              </a:rPr>
              <a:t>Programming  VS Multithreaded Programming</a:t>
            </a:r>
            <a:br>
              <a:rPr lang="en-US" b="0" i="0" cap="none" dirty="0">
                <a:effectLst/>
                <a:latin typeface="Tw Cen MT (Headings)"/>
              </a:rPr>
            </a:br>
            <a:endParaRPr lang="en-UM" dirty="0">
              <a:latin typeface="Tw Cen M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2851493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8B0FB-0E7D-2240-3A48-A140DE56F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333" y="609600"/>
            <a:ext cx="5934508" cy="1639886"/>
          </a:xfrm>
        </p:spPr>
        <p:txBody>
          <a:bodyPr/>
          <a:lstStyle/>
          <a:p>
            <a:r>
              <a:rPr lang="en-US" sz="3600" b="1" i="0" cap="none" dirty="0">
                <a:solidFill>
                  <a:srgbClr val="F8FAFF"/>
                </a:solidFill>
                <a:effectLst/>
                <a:latin typeface="+mn-lt"/>
              </a:rPr>
              <a:t>Parallel</a:t>
            </a:r>
            <a:r>
              <a:rPr lang="en-US" b="1" i="0" cap="none" dirty="0">
                <a:solidFill>
                  <a:srgbClr val="F8FAFF"/>
                </a:solidFill>
                <a:effectLst/>
                <a:latin typeface="Inter"/>
              </a:rPr>
              <a:t> </a:t>
            </a:r>
            <a:r>
              <a:rPr lang="en-US" sz="3600" b="1" i="0" cap="none" dirty="0">
                <a:solidFill>
                  <a:srgbClr val="F8FAFF"/>
                </a:solidFill>
                <a:effectLst/>
                <a:latin typeface="Inter"/>
              </a:rPr>
              <a:t>Programming</a:t>
            </a:r>
            <a:endParaRPr lang="en-UM" cap="non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B729B-A255-DDA5-A10D-7A0CBFFF34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2334" y="2249486"/>
            <a:ext cx="5777546" cy="3541714"/>
          </a:xfrm>
        </p:spPr>
        <p:txBody>
          <a:bodyPr>
            <a:normAutofit fontScale="92500"/>
          </a:bodyPr>
          <a:lstStyle/>
          <a:p>
            <a:r>
              <a:rPr lang="en-US" sz="3000" b="0" i="0" dirty="0">
                <a:solidFill>
                  <a:srgbClr val="F8FAFF"/>
                </a:solidFill>
                <a:effectLst/>
              </a:rPr>
              <a:t>Focuses on </a:t>
            </a:r>
            <a:r>
              <a:rPr lang="en-US" sz="3000" b="1" i="0" dirty="0">
                <a:solidFill>
                  <a:srgbClr val="00B0F0"/>
                </a:solidFill>
                <a:effectLst/>
              </a:rPr>
              <a:t>simultaneous execution</a:t>
            </a:r>
            <a:r>
              <a:rPr lang="en-US" sz="3000" b="0" i="0" dirty="0">
                <a:solidFill>
                  <a:srgbClr val="00B0F0"/>
                </a:solidFill>
                <a:effectLst/>
              </a:rPr>
              <a:t> </a:t>
            </a:r>
            <a:r>
              <a:rPr lang="en-US" sz="3000" b="0" i="0" dirty="0">
                <a:solidFill>
                  <a:srgbClr val="F8FAFF"/>
                </a:solidFill>
                <a:effectLst/>
              </a:rPr>
              <a:t>of tasks across multiple processors/cores or machines to solve a problem faster.(</a:t>
            </a:r>
            <a:r>
              <a:rPr lang="en-US" sz="3000" dirty="0">
                <a:solidFill>
                  <a:srgbClr val="00B0F0"/>
                </a:solidFill>
              </a:rPr>
              <a:t>improve performance</a:t>
            </a:r>
            <a:r>
              <a:rPr lang="en-US" sz="3000" dirty="0"/>
              <a:t>)</a:t>
            </a:r>
          </a:p>
          <a:p>
            <a:r>
              <a:rPr lang="en-US" sz="2600" b="1" i="0" dirty="0">
                <a:solidFill>
                  <a:srgbClr val="F8FAFF"/>
                </a:solidFill>
                <a:effectLst/>
              </a:rPr>
              <a:t>Goal: Solve problems faster by splitting work.</a:t>
            </a:r>
          </a:p>
          <a:p>
            <a:endParaRPr lang="en-UM" sz="3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AD7A00-E732-C4E8-CF8B-19C855776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1541029"/>
            <a:ext cx="5347656" cy="446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300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BE753-B7B8-4A50-4C41-F042D5CF1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3" y="609600"/>
            <a:ext cx="5934508" cy="1639886"/>
          </a:xfrm>
        </p:spPr>
        <p:txBody>
          <a:bodyPr/>
          <a:lstStyle/>
          <a:p>
            <a:r>
              <a:rPr lang="en-US" b="1" i="0" cap="none" dirty="0">
                <a:solidFill>
                  <a:srgbClr val="F8FAFF"/>
                </a:solidFill>
                <a:effectLst/>
                <a:latin typeface="Inter"/>
              </a:rPr>
              <a:t>Multithreaded  Programming</a:t>
            </a:r>
            <a:endParaRPr lang="en-UM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E0674-2333-8BCA-D3FB-7F02298EE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0" y="2249486"/>
            <a:ext cx="5934511" cy="3541714"/>
          </a:xfrm>
        </p:spPr>
        <p:txBody>
          <a:bodyPr>
            <a:normAutofit lnSpcReduction="10000"/>
          </a:bodyPr>
          <a:lstStyle/>
          <a:p>
            <a:r>
              <a:rPr lang="en-US" sz="2800" b="0" i="0" dirty="0">
                <a:solidFill>
                  <a:srgbClr val="F8FAFF"/>
                </a:solidFill>
                <a:effectLst/>
              </a:rPr>
              <a:t>Aims for </a:t>
            </a:r>
            <a:r>
              <a:rPr lang="en-US" sz="2800" b="1" i="0" dirty="0">
                <a:solidFill>
                  <a:srgbClr val="00B0F0"/>
                </a:solidFill>
                <a:effectLst/>
              </a:rPr>
              <a:t>concurrency</a:t>
            </a:r>
            <a:r>
              <a:rPr lang="en-US" sz="2800" b="0" i="0" dirty="0">
                <a:solidFill>
                  <a:srgbClr val="F8FAFF"/>
                </a:solidFill>
                <a:effectLst/>
              </a:rPr>
              <a:t> (managing </a:t>
            </a:r>
            <a:r>
              <a:rPr lang="en-US" sz="2800" b="1" i="0" dirty="0">
                <a:solidFill>
                  <a:srgbClr val="00B0F0"/>
                </a:solidFill>
                <a:effectLst/>
              </a:rPr>
              <a:t>multiple tasks</a:t>
            </a:r>
            <a:r>
              <a:rPr lang="en-US" sz="2800" b="0" i="0" dirty="0">
                <a:solidFill>
                  <a:srgbClr val="F8FAFF"/>
                </a:solidFill>
                <a:effectLst/>
              </a:rPr>
              <a:t>, which may or may not run simultaneously). Threads can enable parallelism on multi-core systems or handle overlapping tasks </a:t>
            </a:r>
            <a:endParaRPr lang="en-UM" sz="2800" dirty="0"/>
          </a:p>
          <a:p>
            <a:r>
              <a:rPr lang="en-US" sz="2400" b="0" i="0" dirty="0">
                <a:effectLst/>
              </a:rPr>
              <a:t>Goal: </a:t>
            </a:r>
            <a:r>
              <a:rPr lang="en-US" sz="2400" b="1" i="0" dirty="0">
                <a:effectLst/>
              </a:rPr>
              <a:t>Improve responsiveness or utilize CPU cores</a:t>
            </a:r>
            <a:r>
              <a:rPr lang="en-US" sz="2400" b="0" i="0" dirty="0">
                <a:effectLst/>
              </a:rPr>
              <a:t>.</a:t>
            </a:r>
          </a:p>
          <a:p>
            <a:endParaRPr lang="en-UM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CFCD127-865B-02E1-C2CC-5FC11526E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920" y="1825553"/>
            <a:ext cx="5474925" cy="3798007"/>
          </a:xfrm>
          <a:prstGeom prst="round2DiagRect">
            <a:avLst>
              <a:gd name="adj1" fmla="val 5608"/>
              <a:gd name="adj2" fmla="val 2145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387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048A26-1576-4CAA-C830-7261CAC2D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509891"/>
            <a:ext cx="6439942" cy="43353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F9EC79-9D42-C03C-B250-B4058E7C8229}"/>
              </a:ext>
            </a:extLst>
          </p:cNvPr>
          <p:cNvSpPr txBox="1"/>
          <p:nvPr/>
        </p:nvSpPr>
        <p:spPr>
          <a:xfrm>
            <a:off x="6659880" y="5227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M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368CA1-B0B0-8D65-1254-98C498650C78}"/>
              </a:ext>
            </a:extLst>
          </p:cNvPr>
          <p:cNvSpPr txBox="1"/>
          <p:nvPr/>
        </p:nvSpPr>
        <p:spPr>
          <a:xfrm>
            <a:off x="692378" y="4050505"/>
            <a:ext cx="46872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0" dirty="0">
                <a:effectLst/>
              </a:rPr>
              <a:t>multiple processes working</a:t>
            </a:r>
          </a:p>
          <a:p>
            <a:r>
              <a:rPr lang="en-US" sz="2800" i="0" dirty="0">
                <a:effectLst/>
              </a:rPr>
              <a:t>at the same time on </a:t>
            </a:r>
            <a:r>
              <a:rPr lang="en-US" sz="2800" i="0" dirty="0">
                <a:solidFill>
                  <a:srgbClr val="00B0F0"/>
                </a:solidFill>
                <a:effectLst/>
              </a:rPr>
              <a:t>multiple CPU's</a:t>
            </a:r>
            <a:endParaRPr lang="en-UM" sz="2800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C9CAAA-DD19-2255-1992-DCEF4F3DB6D2}"/>
              </a:ext>
            </a:extLst>
          </p:cNvPr>
          <p:cNvSpPr txBox="1"/>
          <p:nvPr/>
        </p:nvSpPr>
        <p:spPr>
          <a:xfrm>
            <a:off x="677185" y="1430774"/>
            <a:ext cx="480921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0" dirty="0">
                <a:effectLst/>
              </a:rPr>
              <a:t>multiple processes working at the same time on a </a:t>
            </a:r>
            <a:r>
              <a:rPr lang="en-US" sz="2800" i="0" dirty="0">
                <a:solidFill>
                  <a:srgbClr val="00B0F0"/>
                </a:solidFill>
                <a:effectLst/>
              </a:rPr>
              <a:t>single CPU</a:t>
            </a:r>
          </a:p>
          <a:p>
            <a:r>
              <a:rPr lang="en-US" sz="2800" i="0" dirty="0">
                <a:effectLst/>
              </a:rPr>
              <a:t>(well actually not you think they do but they switch very fast between them).</a:t>
            </a:r>
            <a:endParaRPr lang="en-UM" sz="2800" dirty="0"/>
          </a:p>
        </p:txBody>
      </p:sp>
    </p:spTree>
    <p:extLst>
      <p:ext uri="{BB962C8B-B14F-4D97-AF65-F5344CB8AC3E}">
        <p14:creationId xmlns:p14="http://schemas.microsoft.com/office/powerpoint/2010/main" val="119777604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22ABD-F97A-FDF3-BA7D-A794D2CF1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i="0" cap="none" dirty="0">
                <a:solidFill>
                  <a:srgbClr val="F8FAFF"/>
                </a:solidFill>
                <a:effectLst/>
                <a:latin typeface="+mn-lt"/>
              </a:rPr>
              <a:t>Some major problems in multi-threading</a:t>
            </a:r>
            <a:endParaRPr lang="en-UM" sz="32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7E3C0-7BB3-2191-E9BF-765DD52FE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793094"/>
          </a:xfrm>
        </p:spPr>
        <p:txBody>
          <a:bodyPr>
            <a:normAutofit fontScale="85000" lnSpcReduction="20000"/>
          </a:bodyPr>
          <a:lstStyle/>
          <a:p>
            <a:r>
              <a:rPr lang="en-US" sz="2800" b="0" i="0" dirty="0">
                <a:solidFill>
                  <a:srgbClr val="00B0F0"/>
                </a:solidFill>
                <a:effectLst/>
              </a:rPr>
              <a:t>A</a:t>
            </a:r>
            <a:r>
              <a:rPr lang="en-US" sz="2800" b="0" i="0" dirty="0">
                <a:solidFill>
                  <a:srgbClr val="F8FAFF"/>
                </a:solidFill>
                <a:effectLst/>
              </a:rPr>
              <a:t> </a:t>
            </a:r>
            <a:r>
              <a:rPr lang="en-US" sz="2800" b="1" i="0" dirty="0">
                <a:solidFill>
                  <a:srgbClr val="00B0F0"/>
                </a:solidFill>
                <a:effectLst/>
              </a:rPr>
              <a:t>race condition : </a:t>
            </a:r>
            <a:r>
              <a:rPr lang="en-US" sz="2800" b="0" i="0" dirty="0">
                <a:solidFill>
                  <a:srgbClr val="F8FAFF"/>
                </a:solidFill>
                <a:effectLst/>
              </a:rPr>
              <a:t>occurs when two or more threads access shared data simultaneously, and at least one thread modifies the data, causing unexpected results.</a:t>
            </a:r>
            <a:r>
              <a:rPr lang="en-US" sz="2800" dirty="0">
                <a:solidFill>
                  <a:srgbClr val="F8FAFF"/>
                </a:solidFill>
              </a:rPr>
              <a:t> </a:t>
            </a:r>
            <a:r>
              <a:rPr lang="en-US" sz="2000" b="1" i="0" dirty="0">
                <a:solidFill>
                  <a:srgbClr val="F8FAFF"/>
                </a:solidFill>
                <a:effectLst/>
              </a:rPr>
              <a:t>Solution</a:t>
            </a:r>
            <a:r>
              <a:rPr lang="en-US" sz="2800" b="1" i="0" dirty="0">
                <a:solidFill>
                  <a:srgbClr val="F8FAFF"/>
                </a:solidFill>
                <a:effectLst/>
              </a:rPr>
              <a:t>: </a:t>
            </a:r>
            <a:r>
              <a:rPr lang="en-US" sz="2000" dirty="0">
                <a:solidFill>
                  <a:srgbClr val="FFFFFF"/>
                </a:solidFill>
              </a:rPr>
              <a:t>t</a:t>
            </a:r>
            <a:r>
              <a:rPr lang="en-US" sz="2000" b="0" i="0" dirty="0">
                <a:solidFill>
                  <a:srgbClr val="FFFFFF"/>
                </a:solidFill>
                <a:effectLst/>
              </a:rPr>
              <a:t>hread </a:t>
            </a:r>
            <a:r>
              <a:rPr lang="en-US" sz="2000" b="0" i="0" dirty="0">
                <a:solidFill>
                  <a:schemeClr val="accent2"/>
                </a:solidFill>
                <a:effectLst/>
              </a:rPr>
              <a:t>locking.</a:t>
            </a:r>
            <a:endParaRPr lang="en-US" sz="2800" b="0" i="0" dirty="0">
              <a:solidFill>
                <a:schemeClr val="accent2"/>
              </a:solidFill>
              <a:effectLst/>
            </a:endParaRPr>
          </a:p>
          <a:p>
            <a:r>
              <a:rPr lang="en-US" i="0" dirty="0">
                <a:solidFill>
                  <a:srgbClr val="00B0F0"/>
                </a:solidFill>
                <a:effectLst/>
              </a:rPr>
              <a:t>Example:</a:t>
            </a:r>
          </a:p>
          <a:p>
            <a:pPr marL="1828800" lvl="4" indent="0">
              <a:buNone/>
            </a:pPr>
            <a:r>
              <a:rPr lang="en-US" sz="19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class </a:t>
            </a:r>
            <a:r>
              <a:rPr lang="en-US" sz="1900" dirty="0">
                <a:solidFill>
                  <a:schemeClr val="accent2"/>
                </a:solidFill>
              </a:rPr>
              <a:t>Counter</a:t>
            </a:r>
            <a:r>
              <a:rPr lang="en-US" sz="19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 {</a:t>
            </a:r>
          </a:p>
          <a:p>
            <a:pPr marL="1828800" lvl="4" indent="0">
              <a:buNone/>
            </a:pPr>
            <a:r>
              <a:rPr lang="en-US" sz="19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  int count = 0;</a:t>
            </a:r>
          </a:p>
          <a:p>
            <a:pPr marL="1828800" lvl="4" indent="0">
              <a:buNone/>
            </a:pPr>
            <a:r>
              <a:rPr lang="en-US" sz="19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  void </a:t>
            </a:r>
            <a:r>
              <a:rPr lang="en-US" sz="1900" dirty="0">
                <a:solidFill>
                  <a:schemeClr val="accent2"/>
                </a:solidFill>
              </a:rPr>
              <a:t>increment</a:t>
            </a:r>
            <a:r>
              <a:rPr lang="en-US" sz="19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() { count++; } // Not thread-safe!</a:t>
            </a:r>
          </a:p>
          <a:p>
            <a:pPr marL="1828800" lvl="4" indent="0">
              <a:buNone/>
            </a:pPr>
            <a:r>
              <a:rPr lang="en-US" sz="19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}</a:t>
            </a:r>
          </a:p>
          <a:p>
            <a:pPr marL="1828800" lvl="4" indent="0">
              <a:buNone/>
            </a:pPr>
            <a:r>
              <a:rPr lang="en-US" sz="19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// Thread 1: counter. Increment();</a:t>
            </a:r>
          </a:p>
          <a:p>
            <a:pPr marL="1828800" lvl="4" indent="0">
              <a:buNone/>
            </a:pPr>
            <a:r>
              <a:rPr lang="en-US" sz="19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// Thread 2: counter. Increment();</a:t>
            </a:r>
          </a:p>
          <a:p>
            <a:pPr marL="1828800" lvl="4" indent="0">
              <a:buNone/>
            </a:pPr>
            <a:r>
              <a:rPr lang="en-US" sz="19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// Final count could be 1 instead of 2.</a:t>
            </a:r>
            <a:endParaRPr lang="en-UM" sz="1900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920646"/>
      </p:ext>
    </p:extLst>
  </p:cSld>
  <p:clrMapOvr>
    <a:masterClrMapping/>
  </p:clrMapOvr>
  <p:transition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1278</TotalTime>
  <Words>1541</Words>
  <Application>Microsoft Office PowerPoint</Application>
  <PresentationFormat>Widescreen</PresentationFormat>
  <Paragraphs>163</Paragraphs>
  <Slides>35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7" baseType="lpstr">
      <vt:lpstr>-apple-system</vt:lpstr>
      <vt:lpstr>Arial</vt:lpstr>
      <vt:lpstr>Arial Rounded MT Bold</vt:lpstr>
      <vt:lpstr>Calibri</vt:lpstr>
      <vt:lpstr>Consolas</vt:lpstr>
      <vt:lpstr>Footlight MT Light</vt:lpstr>
      <vt:lpstr>Inter</vt:lpstr>
      <vt:lpstr>Tw Cen MT</vt:lpstr>
      <vt:lpstr>Tw Cen MT (Body)</vt:lpstr>
      <vt:lpstr>Tw Cen MT (Headings)</vt:lpstr>
      <vt:lpstr>var(--artdeco-reset-typography-font-family-sans)</vt:lpstr>
      <vt:lpstr>Circuit</vt:lpstr>
      <vt:lpstr>  Concurrency In Dart </vt:lpstr>
      <vt:lpstr>synchronous and asynchronous programming </vt:lpstr>
      <vt:lpstr>Synchronous (Blocking) </vt:lpstr>
      <vt:lpstr>Asynchronous (Non-Blocking) </vt:lpstr>
      <vt:lpstr>Parallel Programming  VS Multithreaded Programming </vt:lpstr>
      <vt:lpstr>Parallel Programming</vt:lpstr>
      <vt:lpstr>Multithreaded  Programming</vt:lpstr>
      <vt:lpstr>PowerPoint Presentation</vt:lpstr>
      <vt:lpstr>Some major problems in multi-threading</vt:lpstr>
      <vt:lpstr>Some major problems in multi-threading</vt:lpstr>
      <vt:lpstr>Dart</vt:lpstr>
      <vt:lpstr> Event Loop </vt:lpstr>
      <vt:lpstr>    The Event Loop And Its Queues  </vt:lpstr>
      <vt:lpstr>1. Event Queue</vt:lpstr>
      <vt:lpstr>  2. Microtask Queue </vt:lpstr>
      <vt:lpstr>  How the Event Loop Processes Tasks </vt:lpstr>
      <vt:lpstr>PowerPoint Presentation</vt:lpstr>
      <vt:lpstr>PowerPoint Presentation</vt:lpstr>
      <vt:lpstr>Example</vt:lpstr>
      <vt:lpstr>Output</vt:lpstr>
      <vt:lpstr>    Understanding Different Future Constructors  </vt:lpstr>
      <vt:lpstr> 1. Future(() =&gt; ...)  And Future.delayed(.., (() =&gt; ...)  </vt:lpstr>
      <vt:lpstr> 2. Future.microtask(() =&gt; ...) </vt:lpstr>
      <vt:lpstr>Quiz</vt:lpstr>
      <vt:lpstr> 3. Future.sync() </vt:lpstr>
      <vt:lpstr> 4. Future.value(value) </vt:lpstr>
      <vt:lpstr>Comprehensive Example 1</vt:lpstr>
      <vt:lpstr>Explanation:</vt:lpstr>
      <vt:lpstr>Explanation:</vt:lpstr>
      <vt:lpstr>Execution Order:</vt:lpstr>
      <vt:lpstr>Quiz</vt:lpstr>
      <vt:lpstr>Quiz</vt:lpstr>
      <vt:lpstr>Async/Await:</vt:lpstr>
      <vt:lpstr>Execution:</vt:lpstr>
      <vt:lpstr>Key Takeaways: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Soliman</dc:creator>
  <cp:lastModifiedBy>Mohamed Soliman</cp:lastModifiedBy>
  <cp:revision>22</cp:revision>
  <dcterms:created xsi:type="dcterms:W3CDTF">2025-03-02T11:34:56Z</dcterms:created>
  <dcterms:modified xsi:type="dcterms:W3CDTF">2025-03-13T22:16:21Z</dcterms:modified>
</cp:coreProperties>
</file>

<file path=docProps/thumbnail.jpeg>
</file>